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9" r:id="rId3"/>
    <p:sldId id="260" r:id="rId4"/>
    <p:sldId id="276" r:id="rId5"/>
    <p:sldId id="277" r:id="rId6"/>
    <p:sldId id="261" r:id="rId7"/>
    <p:sldId id="262" r:id="rId8"/>
    <p:sldId id="265" r:id="rId9"/>
    <p:sldId id="271" r:id="rId10"/>
    <p:sldId id="272" r:id="rId11"/>
    <p:sldId id="266" r:id="rId12"/>
    <p:sldId id="279" r:id="rId13"/>
    <p:sldId id="267" r:id="rId14"/>
    <p:sldId id="270" r:id="rId15"/>
    <p:sldId id="274" r:id="rId16"/>
    <p:sldId id="275" r:id="rId17"/>
    <p:sldId id="273" r:id="rId18"/>
    <p:sldId id="281" r:id="rId19"/>
    <p:sldId id="282" r:id="rId20"/>
    <p:sldId id="283" r:id="rId21"/>
  </p:sldIdLst>
  <p:sldSz cx="12192000" cy="6858000"/>
  <p:notesSz cx="7010400" cy="92964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C7D9"/>
    <a:srgbClr val="A7C5AD"/>
    <a:srgbClr val="699B74"/>
    <a:srgbClr val="D7E5DA"/>
    <a:srgbClr val="5C8A66"/>
    <a:srgbClr val="F1666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06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80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5C8A66"/>
            </a:solidFill>
            <a:ln>
              <a:noFill/>
            </a:ln>
            <a:effectLst/>
          </c:spPr>
          <c:invertIfNegative val="0"/>
          <c:cat>
            <c:strRef>
              <c:f>Feuil1!$A$2:$A$10</c:f>
              <c:strCache>
                <c:ptCount val="9"/>
                <c:pt idx="0">
                  <c:v>Taxes</c:v>
                </c:pt>
                <c:pt idx="1">
                  <c:v>Tenant lieu de taxes</c:v>
                </c:pt>
                <c:pt idx="2">
                  <c:v>Transferts</c:v>
                </c:pt>
                <c:pt idx="3">
                  <c:v>Autres revenus de sources locales</c:v>
                </c:pt>
                <c:pt idx="4">
                  <c:v>Imposition de droits</c:v>
                </c:pt>
                <c:pt idx="5">
                  <c:v>Amendes et pénalités</c:v>
                </c:pt>
                <c:pt idx="6">
                  <c:v>Intérêts</c:v>
                </c:pt>
                <c:pt idx="7">
                  <c:v>Autres revenus</c:v>
                </c:pt>
                <c:pt idx="8">
                  <c:v>Affectations</c:v>
                </c:pt>
              </c:strCache>
            </c:strRef>
          </c:cat>
          <c:val>
            <c:numRef>
              <c:f>Feuil1!$B$2:$B$10</c:f>
              <c:numCache>
                <c:formatCode>General</c:formatCode>
                <c:ptCount val="9"/>
                <c:pt idx="0">
                  <c:v>17721200</c:v>
                </c:pt>
                <c:pt idx="1">
                  <c:v>790100</c:v>
                </c:pt>
                <c:pt idx="2">
                  <c:v>1573600</c:v>
                </c:pt>
                <c:pt idx="3">
                  <c:v>1150700</c:v>
                </c:pt>
                <c:pt idx="4">
                  <c:v>778100</c:v>
                </c:pt>
                <c:pt idx="5">
                  <c:v>130400</c:v>
                </c:pt>
                <c:pt idx="6">
                  <c:v>271300</c:v>
                </c:pt>
                <c:pt idx="7">
                  <c:v>2600</c:v>
                </c:pt>
                <c:pt idx="8">
                  <c:v>4724200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18-43D8-A3A2-16DF44C3ED10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1666C"/>
            </a:solidFill>
            <a:ln>
              <a:noFill/>
            </a:ln>
            <a:effectLst/>
          </c:spPr>
          <c:invertIfNegative val="0"/>
          <c:cat>
            <c:strRef>
              <c:f>Feuil1!$A$2:$A$10</c:f>
              <c:strCache>
                <c:ptCount val="9"/>
                <c:pt idx="0">
                  <c:v>Taxes</c:v>
                </c:pt>
                <c:pt idx="1">
                  <c:v>Tenant lieu de taxes</c:v>
                </c:pt>
                <c:pt idx="2">
                  <c:v>Transferts</c:v>
                </c:pt>
                <c:pt idx="3">
                  <c:v>Autres revenus de sources locales</c:v>
                </c:pt>
                <c:pt idx="4">
                  <c:v>Imposition de droits</c:v>
                </c:pt>
                <c:pt idx="5">
                  <c:v>Amendes et pénalités</c:v>
                </c:pt>
                <c:pt idx="6">
                  <c:v>Intérêts</c:v>
                </c:pt>
                <c:pt idx="7">
                  <c:v>Autres revenus</c:v>
                </c:pt>
                <c:pt idx="8">
                  <c:v>Affectations</c:v>
                </c:pt>
              </c:strCache>
            </c:strRef>
          </c:cat>
          <c:val>
            <c:numRef>
              <c:f>Feuil1!$C$2:$C$10</c:f>
              <c:numCache>
                <c:formatCode>General</c:formatCode>
                <c:ptCount val="9"/>
                <c:pt idx="0">
                  <c:v>18436400</c:v>
                </c:pt>
                <c:pt idx="1">
                  <c:v>791900</c:v>
                </c:pt>
                <c:pt idx="2">
                  <c:v>1999100</c:v>
                </c:pt>
                <c:pt idx="3">
                  <c:v>1122500</c:v>
                </c:pt>
                <c:pt idx="4">
                  <c:v>769100</c:v>
                </c:pt>
                <c:pt idx="5">
                  <c:v>130300</c:v>
                </c:pt>
                <c:pt idx="6">
                  <c:v>306700</c:v>
                </c:pt>
                <c:pt idx="7">
                  <c:v>2600</c:v>
                </c:pt>
                <c:pt idx="8">
                  <c:v>4924600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18-43D8-A3A2-16DF44C3ED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11848488"/>
        <c:axId val="911851768"/>
      </c:barChart>
      <c:catAx>
        <c:axId val="911848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11851768"/>
        <c:crossesAt val="0"/>
        <c:auto val="1"/>
        <c:lblAlgn val="ctr"/>
        <c:lblOffset val="100"/>
        <c:noMultiLvlLbl val="0"/>
      </c:catAx>
      <c:valAx>
        <c:axId val="911851768"/>
        <c:scaling>
          <c:orientation val="minMax"/>
          <c:max val="18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11848488"/>
        <c:crosses val="autoZero"/>
        <c:crossBetween val="between"/>
        <c:majorUnit val="1800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8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9600" b="1" dirty="0"/>
              <a:t>1</a:t>
            </a:r>
            <a:r>
              <a:rPr lang="en-US" sz="8800" b="1" dirty="0"/>
              <a:t>$</a:t>
            </a:r>
          </a:p>
        </c:rich>
      </c:tx>
      <c:layout>
        <c:manualLayout>
          <c:xMode val="edge"/>
          <c:yMode val="edge"/>
          <c:x val="0.49460873414012707"/>
          <c:y val="0.388547649262355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32955347203758512"/>
          <c:y val="0.1565534570372418"/>
          <c:w val="0.47417383707850397"/>
          <c:h val="0.74876422559275191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Pour chaque 1$...</c:v>
                </c:pt>
              </c:strCache>
            </c:strRef>
          </c:tx>
          <c:dPt>
            <c:idx val="0"/>
            <c:bubble3D val="0"/>
            <c:spPr>
              <a:solidFill>
                <a:srgbClr val="6EC7D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CE8-43F2-8850-DBE59C9A11F9}"/>
              </c:ext>
            </c:extLst>
          </c:dPt>
          <c:dPt>
            <c:idx val="1"/>
            <c:bubble3D val="0"/>
            <c:spPr>
              <a:solidFill>
                <a:srgbClr val="F1666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CE8-43F2-8850-DBE59C9A11F9}"/>
              </c:ext>
            </c:extLst>
          </c:dPt>
          <c:dPt>
            <c:idx val="2"/>
            <c:bubble3D val="0"/>
            <c:spPr>
              <a:solidFill>
                <a:srgbClr val="5C8A6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CE8-43F2-8850-DBE59C9A11F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7EB-43F0-9323-E091624FBFDB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0CE8-43F2-8850-DBE59C9A11F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CE8-43F2-8850-DBE59C9A11F9}"/>
              </c:ext>
            </c:extLst>
          </c:dPt>
          <c:dPt>
            <c:idx val="6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7EB-43F0-9323-E091624FBFD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47EB-43F0-9323-E091624FBFDB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47EB-43F0-9323-E091624FBFDB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47EB-43F0-9323-E091624FBFDB}"/>
              </c:ext>
            </c:extLst>
          </c:dPt>
          <c:dLbls>
            <c:dLbl>
              <c:idx val="0"/>
              <c:layout>
                <c:manualLayout>
                  <c:x val="0.12170980273065443"/>
                  <c:y val="-0.19208738350973134"/>
                </c:manualLayout>
              </c:layout>
              <c:spPr>
                <a:xfrm>
                  <a:off x="5883918" y="136093"/>
                  <a:ext cx="2084549" cy="518159"/>
                </a:xfrm>
                <a:solidFill>
                  <a:prstClr val="white"/>
                </a:solidFill>
                <a:ln w="9525" cap="flat" cmpd="sng" algn="ctr">
                  <a:solidFill>
                    <a:prstClr val="white">
                      <a:lumMod val="6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56524"/>
                        <a:gd name="adj2" fmla="val 177684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2498477131592751"/>
                      <c:h val="9.415161069464612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CE8-43F2-8850-DBE59C9A11F9}"/>
                </c:ext>
              </c:extLst>
            </c:dLbl>
            <c:dLbl>
              <c:idx val="1"/>
              <c:layout>
                <c:manualLayout>
                  <c:x val="0.15450179048358631"/>
                  <c:y val="-0.13795620358377925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white">
                      <a:lumMod val="6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14021"/>
                        <a:gd name="adj2" fmla="val 130226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2-0CE8-43F2-8850-DBE59C9A11F9}"/>
                </c:ext>
              </c:extLst>
            </c:dLbl>
            <c:dLbl>
              <c:idx val="2"/>
              <c:layout>
                <c:manualLayout>
                  <c:x val="0.15189009342931264"/>
                  <c:y val="-4.0923498363939596E-2"/>
                </c:manualLayout>
              </c:layout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CE8-43F2-8850-DBE59C9A11F9}"/>
                </c:ext>
              </c:extLst>
            </c:dLbl>
            <c:dLbl>
              <c:idx val="3"/>
              <c:layout>
                <c:manualLayout>
                  <c:x val="-0.18107712490102643"/>
                  <c:y val="0.12288605867141131"/>
                </c:manualLayout>
              </c:layout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7EB-43F0-9323-E091624FBFDB}"/>
                </c:ext>
              </c:extLst>
            </c:dLbl>
            <c:dLbl>
              <c:idx val="4"/>
              <c:layout>
                <c:manualLayout>
                  <c:x val="-0.18023158731869182"/>
                  <c:y val="0.10600269212263404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white">
                      <a:lumMod val="6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75039"/>
                        <a:gd name="adj2" fmla="val -109981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4-0CE8-43F2-8850-DBE59C9A11F9}"/>
                </c:ext>
              </c:extLst>
            </c:dLbl>
            <c:dLbl>
              <c:idx val="5"/>
              <c:layout>
                <c:manualLayout>
                  <c:x val="-0.25232059318841443"/>
                  <c:y val="-1.9534242433492797E-2"/>
                </c:manualLayout>
              </c:layout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CE8-43F2-8850-DBE59C9A11F9}"/>
                </c:ext>
              </c:extLst>
            </c:dLbl>
            <c:dLbl>
              <c:idx val="6"/>
              <c:layout>
                <c:manualLayout>
                  <c:x val="-0.21387128288750099"/>
                  <c:y val="-0.11919692760777575"/>
                </c:manualLayout>
              </c:layout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7EB-43F0-9323-E091624FBFDB}"/>
                </c:ext>
              </c:extLst>
            </c:dLbl>
            <c:dLbl>
              <c:idx val="7"/>
              <c:layout>
                <c:manualLayout>
                  <c:x val="-0.1653801694035254"/>
                  <c:y val="-0.18146607300420248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white">
                      <a:lumMod val="6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64647"/>
                        <a:gd name="adj2" fmla="val 176465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0-47EB-43F0-9323-E091624FBFDB}"/>
                </c:ext>
              </c:extLst>
            </c:dLbl>
            <c:dLbl>
              <c:idx val="8"/>
              <c:layout>
                <c:manualLayout>
                  <c:x val="-0.14673271254923723"/>
                  <c:y val="-0.23022554522024674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white">
                      <a:lumMod val="6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58851"/>
                        <a:gd name="adj2" fmla="val 244345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E-47EB-43F0-9323-E091624FBFDB}"/>
                </c:ext>
              </c:extLst>
            </c:dLbl>
            <c:dLbl>
              <c:idx val="9"/>
              <c:layout>
                <c:manualLayout>
                  <c:x val="-5.5141640120368943E-3"/>
                  <c:y val="-0.18118370538991443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white">
                      <a:lumMod val="6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20518"/>
                        <a:gd name="adj2" fmla="val 142457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F-47EB-43F0-9323-E091624FBFDB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white">
                    <a:lumMod val="65000"/>
                  </a:prstClr>
                </a:solidFill>
                <a:round/>
              </a:ln>
              <a:effectLst/>
              <a:scene3d>
                <a:camera prst="orthographicFront"/>
                <a:lightRig rig="threePt" dir="t"/>
              </a:scene3d>
              <a:sp3d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1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Feuil1!$A$2:$A$11</c:f>
              <c:strCache>
                <c:ptCount val="10"/>
                <c:pt idx="0">
                  <c:v>Administration générale</c:v>
                </c:pt>
                <c:pt idx="1">
                  <c:v>Sécurité publique</c:v>
                </c:pt>
                <c:pt idx="2">
                  <c:v>Transport</c:v>
                </c:pt>
                <c:pt idx="3">
                  <c:v>Hygiène du milieu</c:v>
                </c:pt>
                <c:pt idx="4">
                  <c:v>Santé et bien-être</c:v>
                </c:pt>
                <c:pt idx="5">
                  <c:v>Aménagement, urbanisme, développement économique et environnement</c:v>
                </c:pt>
                <c:pt idx="6">
                  <c:v>Loisirs et culture</c:v>
                </c:pt>
                <c:pt idx="7">
                  <c:v>Frais de financement</c:v>
                </c:pt>
                <c:pt idx="8">
                  <c:v>Financement (capital)</c:v>
                </c:pt>
                <c:pt idx="9">
                  <c:v>Affectations</c:v>
                </c:pt>
              </c:strCache>
            </c:strRef>
          </c:cat>
          <c:val>
            <c:numRef>
              <c:f>Feuil1!$B$2:$B$11</c:f>
              <c:numCache>
                <c:formatCode>General</c:formatCode>
                <c:ptCount val="10"/>
                <c:pt idx="0">
                  <c:v>0.1</c:v>
                </c:pt>
                <c:pt idx="1">
                  <c:v>0.08</c:v>
                </c:pt>
                <c:pt idx="2">
                  <c:v>0.27</c:v>
                </c:pt>
                <c:pt idx="3">
                  <c:v>0.27</c:v>
                </c:pt>
                <c:pt idx="4">
                  <c:v>0.01</c:v>
                </c:pt>
                <c:pt idx="5">
                  <c:v>0.06</c:v>
                </c:pt>
                <c:pt idx="6">
                  <c:v>0.04</c:v>
                </c:pt>
                <c:pt idx="7">
                  <c:v>0.03</c:v>
                </c:pt>
                <c:pt idx="8">
                  <c:v>0.12</c:v>
                </c:pt>
                <c:pt idx="9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E8-43F2-8850-DBE59C9A11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99FA280-511A-4DA7-B113-B1382F5714A9}" type="datetimeFigureOut">
              <a:rPr lang="fr-CA" smtClean="0"/>
              <a:t>2019-01-21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19FEE54-5CAC-4A87-98C9-B39A13E89E6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2019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C7D2C0-F377-48A8-A8C6-BA4F5734E7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340C6C6-D1BE-44E2-9E9D-108EE3A4F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7B0476-85C4-43A0-AAC8-182BC26AC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8FA21-80CB-40D9-A0F1-4E31A0C9AA88}" type="datetime1">
              <a:rPr lang="fr-CA" smtClean="0"/>
              <a:t>2019-01-21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1C006E-D906-40CC-A2EE-A648DC3EE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ECFE59-8712-403C-A7FE-0496C4159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EA6AA-F07D-4A76-A513-4FE3B847F6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28075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D78032-6588-4BE6-A2A7-341E320D0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ABED0EE-2ADA-4483-A966-4FE8976782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90C458-FE43-4DC3-9CF2-23698E43A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E1D5F-F241-4694-91D1-9BA226A09255}" type="datetime1">
              <a:rPr lang="fr-CA" smtClean="0"/>
              <a:t>2019-01-21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2F2E1B-B8A9-4E64-9739-57D7D562E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4CBFF0-9754-4060-AC40-3BF63C3EE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EA6AA-F07D-4A76-A513-4FE3B847F6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76796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0E33938-FE79-41EC-B022-CAB0A058E5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E24D0C2-8587-4157-8205-FC0523774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D2ADB9-2544-4EE7-909E-17D170D19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BB7C-DF7D-482F-A052-33F544A595F7}" type="datetime1">
              <a:rPr lang="fr-CA" smtClean="0"/>
              <a:t>2019-01-21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5DF0EE-5D71-4B6A-8608-0694E40F8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6A8DAA-3673-406D-8350-6675FD3EB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EA6AA-F07D-4A76-A513-4FE3B847F6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26033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5C507E-E5D1-4E4B-A65F-0C6C7C8C5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80821E-F20D-47B0-996F-C8A93A068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F5357D8-C62F-4936-9491-92BFB74B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9C4B2-194A-46BD-8178-18E88BF8CDB9}" type="datetime1">
              <a:rPr lang="fr-CA" smtClean="0"/>
              <a:t>2019-01-21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A2537B-A1BF-4B3C-A09A-3E94728CA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BA8286-D42D-4B81-895E-8AE03E7FF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EA6AA-F07D-4A76-A513-4FE3B847F6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70926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D53C4E-821B-4E45-BF7E-7DA4FA733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439AAC7-82FC-4B87-AEE0-A5DE72D1D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BB5929-FE07-47D1-BA6D-9A80576B4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E6330-1326-49DD-B11D-04C5A8B8B797}" type="datetime1">
              <a:rPr lang="fr-CA" smtClean="0"/>
              <a:t>2019-01-21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368380-6ACA-4A84-9FDE-F85DD1709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75F2DA4-32DE-4F58-B819-7B16D089C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EA6AA-F07D-4A76-A513-4FE3B847F6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82611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3F680D-331A-48F4-856A-CC0028070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104F72-474E-4A28-AAE1-703719F5C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27348E2-4690-4334-8769-4C256F1EA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8C5B63E-0172-45C5-8166-F085F56D0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12C4-AC05-41DD-8616-388D5755B8FB}" type="datetime1">
              <a:rPr lang="fr-CA" smtClean="0"/>
              <a:t>2019-01-21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565AA53-A14F-4EB0-8A6C-05EEAC6D2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19E0A56-F90F-4234-9CA9-7865C917A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EA6AA-F07D-4A76-A513-4FE3B847F6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328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D0B9AD-FE4D-4625-82C7-9288B9413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223823-13F2-4188-BEBD-F1DB20EAAA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7190894-7C3A-4C8E-B412-431E50A1E0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A4CCC02-FB1F-49C9-AFC6-7D9D828B6E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AD2FF56-CC83-4A97-8134-6E9F99864D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C0D9A74-C3E5-4601-B4A7-8F4E981C6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0A573-2CB8-4E6C-8995-A336B1EE6541}" type="datetime1">
              <a:rPr lang="fr-CA" smtClean="0"/>
              <a:t>2019-01-21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985CFD3-34FA-4ABA-88BC-B3BBA5890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96A3901-1142-45D2-B87F-C34F682F1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EA6AA-F07D-4A76-A513-4FE3B847F6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53314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23ECB7-A185-48C4-8E3B-CB745D5DD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AC2D7FF-CE43-44EF-B9DF-C282F2F9D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3A2D-1A42-41B9-99F7-F7735B9A1C55}" type="datetime1">
              <a:rPr lang="fr-CA" smtClean="0"/>
              <a:t>2019-01-21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617D45F-C7AB-4242-9669-8A3894428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B45F767-2516-4F60-81B1-7B73EED04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EA6AA-F07D-4A76-A513-4FE3B847F6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32231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3D6AA47-C3E8-472A-8DC5-99F1B2BA5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C72A9-F09C-4B72-849A-5EA6307CFEF8}" type="datetime1">
              <a:rPr lang="fr-CA" smtClean="0"/>
              <a:t>2019-01-21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A850825-469F-4BBD-84F4-FEA0689C2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5ABD76-0F6C-417C-9900-636F68F01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EA6AA-F07D-4A76-A513-4FE3B847F6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92193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8F72BD-64C5-43EB-9B8F-58BC587D6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62F1C9-3A60-423C-B7E3-DF1DF68BE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69BA254-1C0F-4514-8E94-B8D72EFA2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BDB0BB9-7FD2-488E-BA54-771C7F4A0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0DE3C-D95E-4914-B269-8114007A7A73}" type="datetime1">
              <a:rPr lang="fr-CA" smtClean="0"/>
              <a:t>2019-01-21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17CA984-3E3D-4B64-9AD1-92F9ABF5E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737DFBC-2DAB-45F7-88A3-90FA526E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EA6AA-F07D-4A76-A513-4FE3B847F6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01763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4B57A2-FD26-4DC6-8009-D8AE54D71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11DE568-0337-45D4-B3F9-024942A0E9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1773024-4319-4214-9690-1B5218727A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3AE5843-FC00-4376-B35A-1937478E1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3585F-BC8A-45C0-8923-644C6866AB5D}" type="datetime1">
              <a:rPr lang="fr-CA" smtClean="0"/>
              <a:t>2019-01-21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DA01BF3-8341-40F0-9DDB-A19747846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5885D5E-A80B-4E6F-AA14-32A79816E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EA6AA-F07D-4A76-A513-4FE3B847F6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7307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EBC287B-F819-4404-BADE-E75C81638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56B8766-6B8F-42D0-A017-06667A5E0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692F3E8-217C-4E1A-AACF-D026125890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1218C-3C47-4461-91C3-E884ABF76C72}" type="datetime1">
              <a:rPr lang="fr-CA" smtClean="0"/>
              <a:t>2019-01-21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717DEF-A716-4005-934F-88CBDD6613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E01CE2-1929-42AC-AE1E-9B0A9B116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EA6AA-F07D-4A76-A513-4FE3B847F6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9181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7A4493-2BA8-49B9-8838-0F4200053C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1398" y="2245810"/>
            <a:ext cx="4609359" cy="1355750"/>
          </a:xfrm>
        </p:spPr>
        <p:txBody>
          <a:bodyPr>
            <a:normAutofit/>
          </a:bodyPr>
          <a:lstStyle/>
          <a:p>
            <a:pPr algn="r"/>
            <a:r>
              <a:rPr lang="fr-CA" sz="5400" b="1" dirty="0">
                <a:solidFill>
                  <a:srgbClr val="5C8A66"/>
                </a:solidFill>
              </a:rPr>
              <a:t>BUDGET 2019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02AF70B-2931-41F8-9B9A-F2135A52BE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3608517"/>
            <a:ext cx="4064757" cy="620400"/>
          </a:xfrm>
        </p:spPr>
        <p:txBody>
          <a:bodyPr>
            <a:normAutofit lnSpcReduction="10000"/>
          </a:bodyPr>
          <a:lstStyle/>
          <a:p>
            <a:pPr algn="r"/>
            <a:r>
              <a:rPr lang="fr-CA" sz="2000" dirty="0"/>
              <a:t>PRÉVISIONS LOCALES PRÉSENTÉES LE 22 JANVIER 2019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A78E9DC-CB0E-4463-BF4E-398C07DCBF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7827"/>
          <a:stretch/>
        </p:blipFill>
        <p:spPr>
          <a:xfrm>
            <a:off x="3649321" y="3"/>
            <a:ext cx="4609359" cy="2130473"/>
          </a:xfrm>
          <a:custGeom>
            <a:avLst/>
            <a:gdLst>
              <a:gd name="connsiteX0" fmla="*/ 986689 w 4609359"/>
              <a:gd name="connsiteY0" fmla="*/ 0 h 2130473"/>
              <a:gd name="connsiteX1" fmla="*/ 4609359 w 4609359"/>
              <a:gd name="connsiteY1" fmla="*/ 0 h 2130473"/>
              <a:gd name="connsiteX2" fmla="*/ 3622670 w 4609359"/>
              <a:gd name="connsiteY2" fmla="*/ 2130473 h 2130473"/>
              <a:gd name="connsiteX3" fmla="*/ 0 w 4609359"/>
              <a:gd name="connsiteY3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9359" h="2130473">
                <a:moveTo>
                  <a:pt x="986689" y="0"/>
                </a:moveTo>
                <a:lnTo>
                  <a:pt x="4609359" y="0"/>
                </a:lnTo>
                <a:lnTo>
                  <a:pt x="3622670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4BE084B-A9C1-47CD-81F8-DFEC32871A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" t="23414" r="3861" b="11118"/>
          <a:stretch/>
        </p:blipFill>
        <p:spPr>
          <a:xfrm>
            <a:off x="0" y="-6954"/>
            <a:ext cx="4486275" cy="2130474"/>
          </a:xfrm>
          <a:custGeom>
            <a:avLst/>
            <a:gdLst>
              <a:gd name="connsiteX0" fmla="*/ 0 w 4475140"/>
              <a:gd name="connsiteY0" fmla="*/ 0 h 2130473"/>
              <a:gd name="connsiteX1" fmla="*/ 1074821 w 4475140"/>
              <a:gd name="connsiteY1" fmla="*/ 0 h 2130473"/>
              <a:gd name="connsiteX2" fmla="*/ 1074821 w 4475140"/>
              <a:gd name="connsiteY2" fmla="*/ 239 h 2130473"/>
              <a:gd name="connsiteX3" fmla="*/ 4475140 w 4475140"/>
              <a:gd name="connsiteY3" fmla="*/ 239 h 2130473"/>
              <a:gd name="connsiteX4" fmla="*/ 3488563 w 4475140"/>
              <a:gd name="connsiteY4" fmla="*/ 2130473 h 2130473"/>
              <a:gd name="connsiteX5" fmla="*/ 0 w 4475140"/>
              <a:gd name="connsiteY5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FE7CB40-8CE9-494F-B03A-193C0402C7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0" r="3" b="3964"/>
          <a:stretch/>
        </p:blipFill>
        <p:spPr>
          <a:xfrm>
            <a:off x="7431341" y="1"/>
            <a:ext cx="4760659" cy="2130473"/>
          </a:xfrm>
          <a:custGeom>
            <a:avLst/>
            <a:gdLst>
              <a:gd name="connsiteX0" fmla="*/ 986689 w 4760659"/>
              <a:gd name="connsiteY0" fmla="*/ 0 h 2130473"/>
              <a:gd name="connsiteX1" fmla="*/ 4760659 w 4760659"/>
              <a:gd name="connsiteY1" fmla="*/ 0 h 2130473"/>
              <a:gd name="connsiteX2" fmla="*/ 4760659 w 4760659"/>
              <a:gd name="connsiteY2" fmla="*/ 2130473 h 2130473"/>
              <a:gd name="connsiteX3" fmla="*/ 0 w 4760659"/>
              <a:gd name="connsiteY3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0659" h="2130473">
                <a:moveTo>
                  <a:pt x="986689" y="0"/>
                </a:moveTo>
                <a:lnTo>
                  <a:pt x="4760659" y="0"/>
                </a:lnTo>
                <a:lnTo>
                  <a:pt x="4760659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4A255A5-2F36-45BC-B072-7EFF9F4423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611"/>
          <a:stretch/>
        </p:blipFill>
        <p:spPr>
          <a:xfrm>
            <a:off x="7716860" y="4683319"/>
            <a:ext cx="4475140" cy="2174680"/>
          </a:xfrm>
          <a:custGeom>
            <a:avLst/>
            <a:gdLst>
              <a:gd name="connsiteX0" fmla="*/ 1006941 w 4475140"/>
              <a:gd name="connsiteY0" fmla="*/ 0 h 2174680"/>
              <a:gd name="connsiteX1" fmla="*/ 4475140 w 4475140"/>
              <a:gd name="connsiteY1" fmla="*/ 0 h 2174680"/>
              <a:gd name="connsiteX2" fmla="*/ 4475140 w 4475140"/>
              <a:gd name="connsiteY2" fmla="*/ 2174680 h 2174680"/>
              <a:gd name="connsiteX3" fmla="*/ 3400319 w 4475140"/>
              <a:gd name="connsiteY3" fmla="*/ 2174680 h 2174680"/>
              <a:gd name="connsiteX4" fmla="*/ 3400319 w 4475140"/>
              <a:gd name="connsiteY4" fmla="*/ 2174202 h 2174680"/>
              <a:gd name="connsiteX5" fmla="*/ 0 w 4475140"/>
              <a:gd name="connsiteY5" fmla="*/ 2174202 h 217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74680">
                <a:moveTo>
                  <a:pt x="1006941" y="0"/>
                </a:moveTo>
                <a:lnTo>
                  <a:pt x="4475140" y="0"/>
                </a:lnTo>
                <a:lnTo>
                  <a:pt x="4475140" y="2174680"/>
                </a:lnTo>
                <a:lnTo>
                  <a:pt x="3400319" y="2174680"/>
                </a:lnTo>
                <a:lnTo>
                  <a:pt x="3400319" y="2174202"/>
                </a:lnTo>
                <a:lnTo>
                  <a:pt x="0" y="2174202"/>
                </a:lnTo>
                <a:close/>
              </a:path>
            </a:pathLst>
          </a:cu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39B7546-31F5-48D8-AAFD-A32F937B57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6" r="-1" b="11742"/>
          <a:stretch/>
        </p:blipFill>
        <p:spPr>
          <a:xfrm>
            <a:off x="4039737" y="4682838"/>
            <a:ext cx="4523640" cy="2175160"/>
          </a:xfrm>
          <a:custGeom>
            <a:avLst/>
            <a:gdLst>
              <a:gd name="connsiteX0" fmla="*/ 0 w 4523640"/>
              <a:gd name="connsiteY0" fmla="*/ 0 h 2175160"/>
              <a:gd name="connsiteX1" fmla="*/ 4523640 w 4523640"/>
              <a:gd name="connsiteY1" fmla="*/ 0 h 2175160"/>
              <a:gd name="connsiteX2" fmla="*/ 3516256 w 4523640"/>
              <a:gd name="connsiteY2" fmla="*/ 2175160 h 2175160"/>
              <a:gd name="connsiteX3" fmla="*/ 0 w 4523640"/>
              <a:gd name="connsiteY3" fmla="*/ 2175160 h 2175160"/>
              <a:gd name="connsiteX4" fmla="*/ 0 w 4523640"/>
              <a:gd name="connsiteY4" fmla="*/ 2174920 h 2175160"/>
              <a:gd name="connsiteX5" fmla="*/ 14159 w 4523640"/>
              <a:gd name="connsiteY5" fmla="*/ 2174920 h 2175160"/>
              <a:gd name="connsiteX6" fmla="*/ 1021100 w 4523640"/>
              <a:gd name="connsiteY6" fmla="*/ 718 h 2175160"/>
              <a:gd name="connsiteX7" fmla="*/ 0 w 4523640"/>
              <a:gd name="connsiteY7" fmla="*/ 718 h 217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23640" h="2175160">
                <a:moveTo>
                  <a:pt x="0" y="0"/>
                </a:moveTo>
                <a:lnTo>
                  <a:pt x="4523640" y="0"/>
                </a:lnTo>
                <a:lnTo>
                  <a:pt x="3516256" y="2175160"/>
                </a:lnTo>
                <a:lnTo>
                  <a:pt x="0" y="2175160"/>
                </a:lnTo>
                <a:lnTo>
                  <a:pt x="0" y="2174920"/>
                </a:lnTo>
                <a:lnTo>
                  <a:pt x="14159" y="2174920"/>
                </a:lnTo>
                <a:lnTo>
                  <a:pt x="1021100" y="718"/>
                </a:lnTo>
                <a:lnTo>
                  <a:pt x="0" y="718"/>
                </a:lnTo>
                <a:close/>
              </a:path>
            </a:pathLst>
          </a:cu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310C89E-EC54-47E8-9DB0-E545C1E898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0"/>
          <a:stretch/>
        </p:blipFill>
        <p:spPr>
          <a:xfrm>
            <a:off x="-2" y="4689793"/>
            <a:ext cx="4908824" cy="2175160"/>
          </a:xfrm>
          <a:custGeom>
            <a:avLst/>
            <a:gdLst>
              <a:gd name="connsiteX0" fmla="*/ 0 w 4908824"/>
              <a:gd name="connsiteY0" fmla="*/ 0 h 2175160"/>
              <a:gd name="connsiteX1" fmla="*/ 4908824 w 4908824"/>
              <a:gd name="connsiteY1" fmla="*/ 0 h 2175160"/>
              <a:gd name="connsiteX2" fmla="*/ 3901440 w 4908824"/>
              <a:gd name="connsiteY2" fmla="*/ 2175160 h 2175160"/>
              <a:gd name="connsiteX3" fmla="*/ 0 w 4908824"/>
              <a:gd name="connsiteY3" fmla="*/ 2175160 h 217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08824" h="2175160">
                <a:moveTo>
                  <a:pt x="0" y="0"/>
                </a:moveTo>
                <a:lnTo>
                  <a:pt x="4908824" y="0"/>
                </a:lnTo>
                <a:lnTo>
                  <a:pt x="3901440" y="2175160"/>
                </a:lnTo>
                <a:lnTo>
                  <a:pt x="0" y="2175160"/>
                </a:lnTo>
                <a:close/>
              </a:path>
            </a:pathLst>
          </a:cu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5F822F5-3F01-4EC4-A8BF-B935D6B1D3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307" y="2667717"/>
            <a:ext cx="3273515" cy="152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396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8D8B98-46D8-469B-A55A-85887B91E05E}"/>
              </a:ext>
            </a:extLst>
          </p:cNvPr>
          <p:cNvSpPr/>
          <p:nvPr/>
        </p:nvSpPr>
        <p:spPr>
          <a:xfrm>
            <a:off x="10316496" y="0"/>
            <a:ext cx="1875504" cy="6858000"/>
          </a:xfrm>
          <a:prstGeom prst="rect">
            <a:avLst/>
          </a:prstGeom>
          <a:solidFill>
            <a:srgbClr val="5C8A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26F7006-B013-46DA-A798-4CAC05EB206F}"/>
              </a:ext>
            </a:extLst>
          </p:cNvPr>
          <p:cNvSpPr/>
          <p:nvPr/>
        </p:nvSpPr>
        <p:spPr>
          <a:xfrm>
            <a:off x="9215283" y="2362200"/>
            <a:ext cx="2202426" cy="2133600"/>
          </a:xfrm>
          <a:prstGeom prst="ellipse">
            <a:avLst/>
          </a:prstGeom>
          <a:solidFill>
            <a:schemeClr val="bg1"/>
          </a:solidFill>
          <a:ln>
            <a:solidFill>
              <a:srgbClr val="5C8A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B619FC59-FB97-4ED7-A155-20E130152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417" y="2874163"/>
            <a:ext cx="1875503" cy="110967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46EEB7A-4485-484B-B494-E1BCC719E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56" y="164831"/>
            <a:ext cx="9495175" cy="1325563"/>
          </a:xfrm>
        </p:spPr>
        <p:txBody>
          <a:bodyPr/>
          <a:lstStyle/>
          <a:p>
            <a:r>
              <a:rPr lang="fr-CA" b="1" dirty="0">
                <a:solidFill>
                  <a:srgbClr val="5C8A66"/>
                </a:solidFill>
              </a:rPr>
              <a:t>COMMENT EST INVESTI VOTRE ARGENT?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262F36EE-944A-4681-A380-D81F0B652A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9811656"/>
              </p:ext>
            </p:extLst>
          </p:nvPr>
        </p:nvGraphicFramePr>
        <p:xfrm>
          <a:off x="232235" y="1189705"/>
          <a:ext cx="8983048" cy="5503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581BB3ED-0572-4406-991D-9869B7ED1C7D}"/>
              </a:ext>
            </a:extLst>
          </p:cNvPr>
          <p:cNvSpPr txBox="1"/>
          <p:nvPr/>
        </p:nvSpPr>
        <p:spPr>
          <a:xfrm>
            <a:off x="10577973" y="6057900"/>
            <a:ext cx="135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solidFill>
                  <a:schemeClr val="bg1"/>
                </a:solidFill>
              </a:rPr>
              <a:t>BUDGET</a:t>
            </a:r>
          </a:p>
          <a:p>
            <a:pPr algn="ctr"/>
            <a:r>
              <a:rPr lang="fr-CA" dirty="0">
                <a:solidFill>
                  <a:schemeClr val="bg1"/>
                </a:solidFill>
              </a:rPr>
              <a:t>2019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1F4A543-A585-4E97-869A-B25BE11558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1" y="5942582"/>
            <a:ext cx="1101012" cy="91541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F7B7CDC-3A63-4C81-8826-C64EE68E9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8" y="0"/>
            <a:ext cx="640329" cy="65211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DE37746-6235-452D-AF76-98E7FB85ED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745" y="5238190"/>
            <a:ext cx="713538" cy="65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89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8D8B98-46D8-469B-A55A-85887B91E05E}"/>
              </a:ext>
            </a:extLst>
          </p:cNvPr>
          <p:cNvSpPr/>
          <p:nvPr/>
        </p:nvSpPr>
        <p:spPr>
          <a:xfrm>
            <a:off x="10316496" y="0"/>
            <a:ext cx="1875504" cy="6858000"/>
          </a:xfrm>
          <a:prstGeom prst="rect">
            <a:avLst/>
          </a:prstGeom>
          <a:solidFill>
            <a:srgbClr val="5C8A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26F7006-B013-46DA-A798-4CAC05EB206F}"/>
              </a:ext>
            </a:extLst>
          </p:cNvPr>
          <p:cNvSpPr/>
          <p:nvPr/>
        </p:nvSpPr>
        <p:spPr>
          <a:xfrm>
            <a:off x="9215283" y="2362200"/>
            <a:ext cx="2202426" cy="2133600"/>
          </a:xfrm>
          <a:prstGeom prst="ellipse">
            <a:avLst/>
          </a:prstGeom>
          <a:solidFill>
            <a:schemeClr val="bg1"/>
          </a:solidFill>
          <a:ln>
            <a:solidFill>
              <a:srgbClr val="5C8A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B619FC59-FB97-4ED7-A155-20E130152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417" y="2874163"/>
            <a:ext cx="1875503" cy="110967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46EEB7A-4485-484B-B494-E1BCC719E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70710" cy="1325563"/>
          </a:xfrm>
        </p:spPr>
        <p:txBody>
          <a:bodyPr>
            <a:normAutofit/>
          </a:bodyPr>
          <a:lstStyle/>
          <a:p>
            <a:r>
              <a:rPr lang="fr-CA" b="1" cap="all" dirty="0">
                <a:solidFill>
                  <a:srgbClr val="5C8A66"/>
                </a:solidFill>
              </a:rPr>
              <a:t>ADMINISTRATION GÉNÉRALE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86CA7947-C018-4BAE-B289-5322705C45AA}"/>
              </a:ext>
            </a:extLst>
          </p:cNvPr>
          <p:cNvSpPr txBox="1">
            <a:spLocks/>
          </p:cNvSpPr>
          <p:nvPr/>
        </p:nvSpPr>
        <p:spPr>
          <a:xfrm>
            <a:off x="655073" y="2874163"/>
            <a:ext cx="8684344" cy="1518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/>
              <a:t>Embauche d’un travailleur au Greffe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1C41D7D-4C00-4692-8C2C-3A289E3FA5C8}"/>
              </a:ext>
            </a:extLst>
          </p:cNvPr>
          <p:cNvSpPr txBox="1"/>
          <p:nvPr/>
        </p:nvSpPr>
        <p:spPr>
          <a:xfrm>
            <a:off x="10577973" y="6057900"/>
            <a:ext cx="135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solidFill>
                  <a:schemeClr val="bg1"/>
                </a:solidFill>
              </a:rPr>
              <a:t>BUDGET</a:t>
            </a:r>
          </a:p>
          <a:p>
            <a:pPr algn="ctr"/>
            <a:r>
              <a:rPr lang="fr-CA" dirty="0">
                <a:solidFill>
                  <a:schemeClr val="bg1"/>
                </a:solidFill>
              </a:rPr>
              <a:t>2019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79EEA6B-078D-4CA7-A239-7FFD2D204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838" y="80243"/>
            <a:ext cx="1250302" cy="10395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0A64B1A-55D2-417F-BD47-2E7327A596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745" y="3139985"/>
            <a:ext cx="640329" cy="65211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315F379-F6AC-483F-B940-639402A8EA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749" y="5159344"/>
            <a:ext cx="713538" cy="65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04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8D8B98-46D8-469B-A55A-85887B91E05E}"/>
              </a:ext>
            </a:extLst>
          </p:cNvPr>
          <p:cNvSpPr/>
          <p:nvPr/>
        </p:nvSpPr>
        <p:spPr>
          <a:xfrm>
            <a:off x="10316496" y="0"/>
            <a:ext cx="1875504" cy="6858000"/>
          </a:xfrm>
          <a:prstGeom prst="rect">
            <a:avLst/>
          </a:prstGeom>
          <a:solidFill>
            <a:srgbClr val="5C8A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26F7006-B013-46DA-A798-4CAC05EB206F}"/>
              </a:ext>
            </a:extLst>
          </p:cNvPr>
          <p:cNvSpPr/>
          <p:nvPr/>
        </p:nvSpPr>
        <p:spPr>
          <a:xfrm>
            <a:off x="9215283" y="2362200"/>
            <a:ext cx="2202426" cy="2133600"/>
          </a:xfrm>
          <a:prstGeom prst="ellipse">
            <a:avLst/>
          </a:prstGeom>
          <a:solidFill>
            <a:schemeClr val="bg1"/>
          </a:solidFill>
          <a:ln>
            <a:solidFill>
              <a:srgbClr val="5C8A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B619FC59-FB97-4ED7-A155-20E130152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417" y="2874163"/>
            <a:ext cx="1875503" cy="110967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46EEB7A-4485-484B-B494-E1BCC719E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284" y="449066"/>
            <a:ext cx="9437313" cy="1325563"/>
          </a:xfrm>
        </p:spPr>
        <p:txBody>
          <a:bodyPr>
            <a:normAutofit/>
          </a:bodyPr>
          <a:lstStyle/>
          <a:p>
            <a:r>
              <a:rPr lang="fr-CA" b="1" cap="all" dirty="0">
                <a:solidFill>
                  <a:srgbClr val="5C8A66"/>
                </a:solidFill>
              </a:rPr>
              <a:t>TRAVAUX PUBLICS et hygiène du milieu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86CA7947-C018-4BAE-B289-5322705C45AA}"/>
              </a:ext>
            </a:extLst>
          </p:cNvPr>
          <p:cNvSpPr txBox="1">
            <a:spLocks/>
          </p:cNvSpPr>
          <p:nvPr/>
        </p:nvSpPr>
        <p:spPr>
          <a:xfrm>
            <a:off x="452284" y="1930128"/>
            <a:ext cx="8684344" cy="3257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/>
              <a:t>Embauche de cinq (5) travailleurs</a:t>
            </a:r>
          </a:p>
          <a:p>
            <a:r>
              <a:rPr lang="fr-CA" dirty="0"/>
              <a:t>Poursuite de la revitalisation des infrastructures et de la réhabilitation des conduites d’aqueduc</a:t>
            </a:r>
          </a:p>
          <a:p>
            <a:r>
              <a:rPr lang="fr-CA" dirty="0"/>
              <a:t>Travaux sur une partie du chemin de Normandie et sur la place Beaulac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919B4C7-183B-4778-80F5-5BFA88081919}"/>
              </a:ext>
            </a:extLst>
          </p:cNvPr>
          <p:cNvSpPr txBox="1"/>
          <p:nvPr/>
        </p:nvSpPr>
        <p:spPr>
          <a:xfrm>
            <a:off x="10577973" y="6057900"/>
            <a:ext cx="135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solidFill>
                  <a:schemeClr val="bg1"/>
                </a:solidFill>
              </a:rPr>
              <a:t>BUDGET</a:t>
            </a:r>
          </a:p>
          <a:p>
            <a:pPr algn="ctr"/>
            <a:r>
              <a:rPr lang="fr-CA" dirty="0">
                <a:solidFill>
                  <a:schemeClr val="bg1"/>
                </a:solidFill>
              </a:rPr>
              <a:t>2019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ECD0969-D396-4F54-9824-6961FC5D5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227" y="5788813"/>
            <a:ext cx="1101012" cy="91541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34AE981-1A5C-4373-A732-654C23AE9D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635" y="5187875"/>
            <a:ext cx="640329" cy="65211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83534EA-50F1-4D25-9B0F-B811F553A3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5" y="40972"/>
            <a:ext cx="713538" cy="65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63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8D8B98-46D8-469B-A55A-85887B91E05E}"/>
              </a:ext>
            </a:extLst>
          </p:cNvPr>
          <p:cNvSpPr/>
          <p:nvPr/>
        </p:nvSpPr>
        <p:spPr>
          <a:xfrm>
            <a:off x="10316496" y="0"/>
            <a:ext cx="1875504" cy="6858000"/>
          </a:xfrm>
          <a:prstGeom prst="rect">
            <a:avLst/>
          </a:prstGeom>
          <a:solidFill>
            <a:srgbClr val="5C8A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26F7006-B013-46DA-A798-4CAC05EB206F}"/>
              </a:ext>
            </a:extLst>
          </p:cNvPr>
          <p:cNvSpPr/>
          <p:nvPr/>
        </p:nvSpPr>
        <p:spPr>
          <a:xfrm>
            <a:off x="9215283" y="2362200"/>
            <a:ext cx="2202426" cy="2133600"/>
          </a:xfrm>
          <a:prstGeom prst="ellipse">
            <a:avLst/>
          </a:prstGeom>
          <a:solidFill>
            <a:schemeClr val="bg1"/>
          </a:solidFill>
          <a:ln>
            <a:solidFill>
              <a:srgbClr val="5C8A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B619FC59-FB97-4ED7-A155-20E130152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417" y="2874163"/>
            <a:ext cx="1875503" cy="110967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46EEB7A-4485-484B-B494-E1BCC719E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40" y="282045"/>
            <a:ext cx="10021528" cy="1611159"/>
          </a:xfrm>
        </p:spPr>
        <p:txBody>
          <a:bodyPr>
            <a:normAutofit fontScale="90000"/>
          </a:bodyPr>
          <a:lstStyle/>
          <a:p>
            <a:r>
              <a:rPr lang="fr-CA" b="1" cap="all" dirty="0">
                <a:solidFill>
                  <a:srgbClr val="5C8A66"/>
                </a:solidFill>
              </a:rPr>
              <a:t>AMÉNAGEMENT, urbanisme, DÉVELOPPEMENT ÉCONOMIQUE ET ENVIRONNEMENT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16E94F46-5C07-4D2E-B7DE-10FA352B6E17}"/>
              </a:ext>
            </a:extLst>
          </p:cNvPr>
          <p:cNvSpPr txBox="1">
            <a:spLocks/>
          </p:cNvSpPr>
          <p:nvPr/>
        </p:nvSpPr>
        <p:spPr>
          <a:xfrm>
            <a:off x="474406" y="2290729"/>
            <a:ext cx="8662222" cy="2276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/>
              <a:t>Embauche d’un inspecteur supplémentaire</a:t>
            </a:r>
          </a:p>
          <a:p>
            <a:r>
              <a:rPr lang="fr-CA" dirty="0"/>
              <a:t>Travaux au parc d’affaires Brissette pour consolider les infrastructures</a:t>
            </a:r>
          </a:p>
          <a:p>
            <a:r>
              <a:rPr lang="fr-CA" dirty="0"/>
              <a:t>Inauguration du parc d’affaires Des Monts</a:t>
            </a:r>
          </a:p>
          <a:p>
            <a:endParaRPr lang="fr-CA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1BA0401-14CA-44C7-A6B7-22DA94FBACB4}"/>
              </a:ext>
            </a:extLst>
          </p:cNvPr>
          <p:cNvSpPr txBox="1"/>
          <p:nvPr/>
        </p:nvSpPr>
        <p:spPr>
          <a:xfrm>
            <a:off x="10577973" y="6057900"/>
            <a:ext cx="135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solidFill>
                  <a:schemeClr val="bg1"/>
                </a:solidFill>
              </a:rPr>
              <a:t>BUDGET</a:t>
            </a:r>
          </a:p>
          <a:p>
            <a:pPr algn="ctr"/>
            <a:r>
              <a:rPr lang="fr-CA" dirty="0">
                <a:solidFill>
                  <a:schemeClr val="bg1"/>
                </a:solidFill>
              </a:rPr>
              <a:t>2019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E1BDF01-E2DF-4501-841F-0CE5B3A19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405" y="1060865"/>
            <a:ext cx="1101012" cy="91541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7963A88-2F41-42FA-B67B-5B4CE2347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665" y="4567268"/>
            <a:ext cx="640329" cy="65211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B2B52B8-EAD4-4689-BF33-18648664D9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723" y="5731842"/>
            <a:ext cx="713538" cy="65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683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8D8B98-46D8-469B-A55A-85887B91E05E}"/>
              </a:ext>
            </a:extLst>
          </p:cNvPr>
          <p:cNvSpPr/>
          <p:nvPr/>
        </p:nvSpPr>
        <p:spPr>
          <a:xfrm>
            <a:off x="10316496" y="0"/>
            <a:ext cx="1875504" cy="6858000"/>
          </a:xfrm>
          <a:prstGeom prst="rect">
            <a:avLst/>
          </a:prstGeom>
          <a:solidFill>
            <a:srgbClr val="5C8A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26F7006-B013-46DA-A798-4CAC05EB206F}"/>
              </a:ext>
            </a:extLst>
          </p:cNvPr>
          <p:cNvSpPr/>
          <p:nvPr/>
        </p:nvSpPr>
        <p:spPr>
          <a:xfrm>
            <a:off x="9215283" y="2362200"/>
            <a:ext cx="2202426" cy="2133600"/>
          </a:xfrm>
          <a:prstGeom prst="ellipse">
            <a:avLst/>
          </a:prstGeom>
          <a:solidFill>
            <a:schemeClr val="bg1"/>
          </a:solidFill>
          <a:ln>
            <a:solidFill>
              <a:srgbClr val="5C8A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B619FC59-FB97-4ED7-A155-20E130152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417" y="2874163"/>
            <a:ext cx="1875503" cy="110967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46EEB7A-4485-484B-B494-E1BCC719E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70710" cy="1325563"/>
          </a:xfrm>
        </p:spPr>
        <p:txBody>
          <a:bodyPr>
            <a:normAutofit/>
          </a:bodyPr>
          <a:lstStyle/>
          <a:p>
            <a:r>
              <a:rPr lang="fr-CA" b="1" cap="all" dirty="0">
                <a:solidFill>
                  <a:srgbClr val="5C8A66"/>
                </a:solidFill>
              </a:rPr>
              <a:t>Loisirs et culture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2BDE42B6-F4DC-4BBD-8F67-48BE097FBDF6}"/>
              </a:ext>
            </a:extLst>
          </p:cNvPr>
          <p:cNvSpPr txBox="1">
            <a:spLocks/>
          </p:cNvSpPr>
          <p:nvPr/>
        </p:nvSpPr>
        <p:spPr>
          <a:xfrm>
            <a:off x="412955" y="1825625"/>
            <a:ext cx="87236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/>
              <a:t>Embauche d’un travailleur à la bibliothèque</a:t>
            </a:r>
          </a:p>
          <a:p>
            <a:r>
              <a:rPr lang="fr-CA" dirty="0"/>
              <a:t>Renouvellement du parc Aurèle-Légaré</a:t>
            </a:r>
          </a:p>
          <a:p>
            <a:r>
              <a:rPr lang="fr-CA" dirty="0"/>
              <a:t>Réalisation des cinq (5) projets liés au budget participatif:</a:t>
            </a:r>
          </a:p>
          <a:p>
            <a:pPr lvl="1"/>
            <a:r>
              <a:rPr lang="fr-CA" dirty="0"/>
              <a:t>Création d’un terrain de soccer au parc Lionel-Groulx</a:t>
            </a:r>
          </a:p>
          <a:p>
            <a:pPr lvl="1"/>
            <a:r>
              <a:rPr lang="fr-CA" dirty="0"/>
              <a:t>Ajout de lignage sur le terrain de tennis de la plage Major pour y jouer au </a:t>
            </a:r>
            <a:r>
              <a:rPr lang="fr-CA" dirty="0" err="1"/>
              <a:t>pickleball</a:t>
            </a:r>
            <a:endParaRPr lang="fr-CA" dirty="0"/>
          </a:p>
          <a:p>
            <a:pPr lvl="1"/>
            <a:r>
              <a:rPr lang="fr-CA" dirty="0"/>
              <a:t>Installation d’une patinoire 4 saisons au parc du mont Catherine</a:t>
            </a:r>
          </a:p>
          <a:p>
            <a:pPr lvl="1"/>
            <a:r>
              <a:rPr lang="fr-CA" dirty="0"/>
              <a:t>Remise en fonction du terrain de baseball sur la route 329 Nord</a:t>
            </a:r>
          </a:p>
          <a:p>
            <a:pPr lvl="1"/>
            <a:r>
              <a:rPr lang="fr-CA" dirty="0"/>
              <a:t>Construction d’un </a:t>
            </a:r>
            <a:r>
              <a:rPr lang="fr-CA" dirty="0" err="1"/>
              <a:t>skatepark</a:t>
            </a:r>
            <a:r>
              <a:rPr lang="fr-CA" dirty="0"/>
              <a:t> (endroit à déterminer)</a:t>
            </a:r>
          </a:p>
          <a:p>
            <a:pPr lvl="1"/>
            <a:endParaRPr lang="fr-CA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2E77093-5A53-430F-BDDC-0A2B29370FC4}"/>
              </a:ext>
            </a:extLst>
          </p:cNvPr>
          <p:cNvSpPr txBox="1"/>
          <p:nvPr/>
        </p:nvSpPr>
        <p:spPr>
          <a:xfrm>
            <a:off x="10577973" y="6057900"/>
            <a:ext cx="135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solidFill>
                  <a:schemeClr val="bg1"/>
                </a:solidFill>
              </a:rPr>
              <a:t>BUDGET</a:t>
            </a:r>
          </a:p>
          <a:p>
            <a:pPr algn="ctr"/>
            <a:r>
              <a:rPr lang="fr-CA" dirty="0">
                <a:solidFill>
                  <a:schemeClr val="bg1"/>
                </a:solidFill>
              </a:rPr>
              <a:t>2019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95045F6-033E-4C1A-8E90-27FC6014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65" y="5942582"/>
            <a:ext cx="1101012" cy="91541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7C3D23E-8844-4263-9900-8C5F0AD217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778" y="474042"/>
            <a:ext cx="713538" cy="65211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5CF6E88-64C5-4282-B132-E2E1013CE3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66" y="3331722"/>
            <a:ext cx="640329" cy="65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02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8D8B98-46D8-469B-A55A-85887B91E05E}"/>
              </a:ext>
            </a:extLst>
          </p:cNvPr>
          <p:cNvSpPr/>
          <p:nvPr/>
        </p:nvSpPr>
        <p:spPr>
          <a:xfrm>
            <a:off x="10316496" y="0"/>
            <a:ext cx="1875504" cy="6858000"/>
          </a:xfrm>
          <a:prstGeom prst="rect">
            <a:avLst/>
          </a:prstGeom>
          <a:solidFill>
            <a:srgbClr val="5C8A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26F7006-B013-46DA-A798-4CAC05EB206F}"/>
              </a:ext>
            </a:extLst>
          </p:cNvPr>
          <p:cNvSpPr/>
          <p:nvPr/>
        </p:nvSpPr>
        <p:spPr>
          <a:xfrm>
            <a:off x="9215283" y="2362200"/>
            <a:ext cx="2202426" cy="2133600"/>
          </a:xfrm>
          <a:prstGeom prst="ellipse">
            <a:avLst/>
          </a:prstGeom>
          <a:solidFill>
            <a:schemeClr val="bg1"/>
          </a:solidFill>
          <a:ln>
            <a:solidFill>
              <a:srgbClr val="5C8A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B619FC59-FB97-4ED7-A155-20E130152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417" y="2874163"/>
            <a:ext cx="1875503" cy="110967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46EEB7A-4485-484B-B494-E1BCC719E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053" y="294870"/>
            <a:ext cx="5515947" cy="1325563"/>
          </a:xfrm>
        </p:spPr>
        <p:txBody>
          <a:bodyPr/>
          <a:lstStyle/>
          <a:p>
            <a:r>
              <a:rPr lang="fr-CA" b="1" dirty="0">
                <a:solidFill>
                  <a:srgbClr val="5C8A66"/>
                </a:solidFill>
              </a:rPr>
              <a:t>SERVICES PARTAGÉS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184562B4-C640-4CA0-B7E4-A47CD6AE4C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257248"/>
              </p:ext>
            </p:extLst>
          </p:nvPr>
        </p:nvGraphicFramePr>
        <p:xfrm>
          <a:off x="321389" y="1539551"/>
          <a:ext cx="8691107" cy="37489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1677">
                  <a:extLst>
                    <a:ext uri="{9D8B030D-6E8A-4147-A177-3AD203B41FA5}">
                      <a16:colId xmlns:a16="http://schemas.microsoft.com/office/drawing/2014/main" val="3559118773"/>
                    </a:ext>
                  </a:extLst>
                </a:gridCol>
                <a:gridCol w="1743181">
                  <a:extLst>
                    <a:ext uri="{9D8B030D-6E8A-4147-A177-3AD203B41FA5}">
                      <a16:colId xmlns:a16="http://schemas.microsoft.com/office/drawing/2014/main" val="1391135906"/>
                    </a:ext>
                  </a:extLst>
                </a:gridCol>
                <a:gridCol w="1743181">
                  <a:extLst>
                    <a:ext uri="{9D8B030D-6E8A-4147-A177-3AD203B41FA5}">
                      <a16:colId xmlns:a16="http://schemas.microsoft.com/office/drawing/2014/main" val="3998457912"/>
                    </a:ext>
                  </a:extLst>
                </a:gridCol>
                <a:gridCol w="1355441">
                  <a:extLst>
                    <a:ext uri="{9D8B030D-6E8A-4147-A177-3AD203B41FA5}">
                      <a16:colId xmlns:a16="http://schemas.microsoft.com/office/drawing/2014/main" val="1308258689"/>
                    </a:ext>
                  </a:extLst>
                </a:gridCol>
                <a:gridCol w="1097627">
                  <a:extLst>
                    <a:ext uri="{9D8B030D-6E8A-4147-A177-3AD203B41FA5}">
                      <a16:colId xmlns:a16="http://schemas.microsoft.com/office/drawing/2014/main" val="2493674644"/>
                    </a:ext>
                  </a:extLst>
                </a:gridCol>
              </a:tblGrid>
              <a:tr h="584112">
                <a:tc>
                  <a:txBody>
                    <a:bodyPr/>
                    <a:lstStyle/>
                    <a:p>
                      <a:pPr algn="l"/>
                      <a:endParaRPr lang="fr-CA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000" b="1" dirty="0">
                          <a:solidFill>
                            <a:schemeClr val="bg1"/>
                          </a:solidFill>
                        </a:rPr>
                        <a:t>2019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000" b="1" dirty="0">
                          <a:solidFill>
                            <a:schemeClr val="bg1"/>
                          </a:solidFill>
                        </a:rPr>
                        <a:t>2018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000" b="1" dirty="0">
                          <a:solidFill>
                            <a:schemeClr val="bg1"/>
                          </a:solidFill>
                        </a:rPr>
                        <a:t>Écart ($)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000" b="1" dirty="0">
                          <a:solidFill>
                            <a:schemeClr val="bg1"/>
                          </a:solidFill>
                        </a:rPr>
                        <a:t>Écart (%)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2665608"/>
                  </a:ext>
                </a:extLst>
              </a:tr>
              <a:tr h="686166">
                <a:tc>
                  <a:txBody>
                    <a:bodyPr/>
                    <a:lstStyle/>
                    <a:p>
                      <a:pPr algn="l"/>
                      <a:r>
                        <a:rPr lang="fr-CA" sz="2000" b="1" dirty="0">
                          <a:solidFill>
                            <a:schemeClr val="tx1"/>
                          </a:solidFill>
                        </a:rPr>
                        <a:t>MRC DES LAURENTIDES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000" b="1" dirty="0">
                          <a:solidFill>
                            <a:schemeClr val="bg1"/>
                          </a:solidFill>
                        </a:rPr>
                        <a:t>1 379 867 $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000" b="1" dirty="0">
                          <a:solidFill>
                            <a:schemeClr val="bg1"/>
                          </a:solidFill>
                        </a:rPr>
                        <a:t>1 339 867 $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000" b="1" dirty="0">
                          <a:solidFill>
                            <a:schemeClr val="bg1"/>
                          </a:solidFill>
                        </a:rPr>
                        <a:t>32 000 $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000" b="1" dirty="0">
                          <a:solidFill>
                            <a:schemeClr val="bg1"/>
                          </a:solidFill>
                        </a:rPr>
                        <a:t>2,4 %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054564"/>
                  </a:ext>
                </a:extLst>
              </a:tr>
              <a:tr h="654855">
                <a:tc>
                  <a:txBody>
                    <a:bodyPr/>
                    <a:lstStyle/>
                    <a:p>
                      <a:pPr algn="l"/>
                      <a:r>
                        <a:rPr lang="fr-CA" sz="2000" b="1" dirty="0">
                          <a:solidFill>
                            <a:schemeClr val="tx1"/>
                          </a:solidFill>
                        </a:rPr>
                        <a:t>SÛRETÉ DU QUÉBEC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000" b="1" dirty="0">
                          <a:solidFill>
                            <a:schemeClr val="bg1"/>
                          </a:solidFill>
                        </a:rPr>
                        <a:t>2 208 700 $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000" b="1" dirty="0">
                          <a:solidFill>
                            <a:schemeClr val="bg1"/>
                          </a:solidFill>
                        </a:rPr>
                        <a:t>2 055 600 $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000" b="1" dirty="0">
                          <a:solidFill>
                            <a:schemeClr val="bg1"/>
                          </a:solidFill>
                        </a:rPr>
                        <a:t>153 100 $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000" b="1" dirty="0">
                          <a:solidFill>
                            <a:schemeClr val="bg1"/>
                          </a:solidFill>
                        </a:rPr>
                        <a:t>7,5 %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009488"/>
                  </a:ext>
                </a:extLst>
              </a:tr>
              <a:tr h="611366">
                <a:tc>
                  <a:txBody>
                    <a:bodyPr/>
                    <a:lstStyle/>
                    <a:p>
                      <a:pPr algn="l"/>
                      <a:r>
                        <a:rPr lang="fr-CA" sz="2000" b="1" cap="all" baseline="0" dirty="0">
                          <a:solidFill>
                            <a:schemeClr val="tx1"/>
                          </a:solidFill>
                        </a:rPr>
                        <a:t>Régie Incendie des Monts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000" b="1" dirty="0">
                          <a:solidFill>
                            <a:schemeClr val="bg1"/>
                          </a:solidFill>
                        </a:rPr>
                        <a:t>974 300 $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000" b="1" dirty="0">
                          <a:solidFill>
                            <a:schemeClr val="bg1"/>
                          </a:solidFill>
                        </a:rPr>
                        <a:t>840 000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000" b="1" dirty="0">
                          <a:solidFill>
                            <a:schemeClr val="bg1"/>
                          </a:solidFill>
                        </a:rPr>
                        <a:t>134 300 $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000" b="1" dirty="0">
                          <a:solidFill>
                            <a:schemeClr val="bg1"/>
                          </a:solidFill>
                        </a:rPr>
                        <a:t>16 %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494125"/>
                  </a:ext>
                </a:extLst>
              </a:tr>
              <a:tr h="907374">
                <a:tc>
                  <a:txBody>
                    <a:bodyPr/>
                    <a:lstStyle/>
                    <a:p>
                      <a:pPr algn="l"/>
                      <a:r>
                        <a:rPr lang="fr-CA" sz="2000" b="1" cap="all" baseline="0" dirty="0">
                          <a:solidFill>
                            <a:schemeClr val="tx1"/>
                          </a:solidFill>
                        </a:rPr>
                        <a:t>Régie intermunicipale des Trois-Lacs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000" b="1" dirty="0">
                          <a:solidFill>
                            <a:schemeClr val="bg1"/>
                          </a:solidFill>
                        </a:rPr>
                        <a:t>853 900 $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000" b="1" dirty="0">
                          <a:solidFill>
                            <a:schemeClr val="bg1"/>
                          </a:solidFill>
                        </a:rPr>
                        <a:t>817 400 $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000" b="1" dirty="0">
                          <a:solidFill>
                            <a:schemeClr val="bg1"/>
                          </a:solidFill>
                        </a:rPr>
                        <a:t>36 500 $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000" b="1" dirty="0">
                          <a:solidFill>
                            <a:schemeClr val="bg1"/>
                          </a:solidFill>
                        </a:rPr>
                        <a:t>4,5 %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593389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DD5DCF2A-8245-4585-829A-4A236A6EC8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225" y="5626874"/>
            <a:ext cx="640329" cy="65211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7D9807B-D97F-437D-82F5-6DBF4EC7D5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729" y="5493513"/>
            <a:ext cx="713538" cy="65211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13CBED5-C829-4E89-9DA7-C130518FDA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487" y="194924"/>
            <a:ext cx="1101012" cy="91541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BFA8781-BAF4-4BA9-B33C-58BB77637237}"/>
              </a:ext>
            </a:extLst>
          </p:cNvPr>
          <p:cNvSpPr txBox="1"/>
          <p:nvPr/>
        </p:nvSpPr>
        <p:spPr>
          <a:xfrm>
            <a:off x="10577973" y="6057900"/>
            <a:ext cx="135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solidFill>
                  <a:schemeClr val="bg1"/>
                </a:solidFill>
              </a:rPr>
              <a:t>BUDGET</a:t>
            </a:r>
          </a:p>
          <a:p>
            <a:pPr algn="ctr"/>
            <a:r>
              <a:rPr lang="fr-CA" dirty="0">
                <a:solidFill>
                  <a:schemeClr val="bg1"/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564060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8D8B98-46D8-469B-A55A-85887B91E05E}"/>
              </a:ext>
            </a:extLst>
          </p:cNvPr>
          <p:cNvSpPr/>
          <p:nvPr/>
        </p:nvSpPr>
        <p:spPr>
          <a:xfrm>
            <a:off x="10316496" y="0"/>
            <a:ext cx="1875504" cy="6858000"/>
          </a:xfrm>
          <a:prstGeom prst="rect">
            <a:avLst/>
          </a:prstGeom>
          <a:solidFill>
            <a:srgbClr val="5C8A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26F7006-B013-46DA-A798-4CAC05EB206F}"/>
              </a:ext>
            </a:extLst>
          </p:cNvPr>
          <p:cNvSpPr/>
          <p:nvPr/>
        </p:nvSpPr>
        <p:spPr>
          <a:xfrm>
            <a:off x="9215283" y="2362200"/>
            <a:ext cx="2202426" cy="2133600"/>
          </a:xfrm>
          <a:prstGeom prst="ellipse">
            <a:avLst/>
          </a:prstGeom>
          <a:solidFill>
            <a:schemeClr val="bg1"/>
          </a:solidFill>
          <a:ln>
            <a:solidFill>
              <a:srgbClr val="5C8A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B619FC59-FB97-4ED7-A155-20E130152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417" y="2874163"/>
            <a:ext cx="1875503" cy="110967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46EEB7A-4485-484B-B494-E1BCC719E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438" y="381318"/>
            <a:ext cx="9356124" cy="1046064"/>
          </a:xfrm>
        </p:spPr>
        <p:txBody>
          <a:bodyPr/>
          <a:lstStyle/>
          <a:p>
            <a:r>
              <a:rPr lang="fr-CA" b="1" dirty="0">
                <a:solidFill>
                  <a:srgbClr val="5C8A66"/>
                </a:solidFill>
              </a:rPr>
              <a:t>SERVICES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26E72F39-2794-4D57-86B9-8BB4B90092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183880"/>
              </p:ext>
            </p:extLst>
          </p:nvPr>
        </p:nvGraphicFramePr>
        <p:xfrm>
          <a:off x="426475" y="1307316"/>
          <a:ext cx="8555642" cy="4307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5887">
                  <a:extLst>
                    <a:ext uri="{9D8B030D-6E8A-4147-A177-3AD203B41FA5}">
                      <a16:colId xmlns:a16="http://schemas.microsoft.com/office/drawing/2014/main" val="528598116"/>
                    </a:ext>
                  </a:extLst>
                </a:gridCol>
                <a:gridCol w="1304898">
                  <a:extLst>
                    <a:ext uri="{9D8B030D-6E8A-4147-A177-3AD203B41FA5}">
                      <a16:colId xmlns:a16="http://schemas.microsoft.com/office/drawing/2014/main" val="3369148231"/>
                    </a:ext>
                  </a:extLst>
                </a:gridCol>
                <a:gridCol w="1304898">
                  <a:extLst>
                    <a:ext uri="{9D8B030D-6E8A-4147-A177-3AD203B41FA5}">
                      <a16:colId xmlns:a16="http://schemas.microsoft.com/office/drawing/2014/main" val="832922962"/>
                    </a:ext>
                  </a:extLst>
                </a:gridCol>
                <a:gridCol w="1562444">
                  <a:extLst>
                    <a:ext uri="{9D8B030D-6E8A-4147-A177-3AD203B41FA5}">
                      <a16:colId xmlns:a16="http://schemas.microsoft.com/office/drawing/2014/main" val="376341917"/>
                    </a:ext>
                  </a:extLst>
                </a:gridCol>
                <a:gridCol w="1687515">
                  <a:extLst>
                    <a:ext uri="{9D8B030D-6E8A-4147-A177-3AD203B41FA5}">
                      <a16:colId xmlns:a16="http://schemas.microsoft.com/office/drawing/2014/main" val="443159374"/>
                    </a:ext>
                  </a:extLst>
                </a:gridCol>
              </a:tblGrid>
              <a:tr h="842924">
                <a:tc>
                  <a:txBody>
                    <a:bodyPr/>
                    <a:lstStyle/>
                    <a:p>
                      <a:pPr algn="ctr"/>
                      <a:endParaRPr lang="fr-CA" sz="3200" dirty="0"/>
                    </a:p>
                  </a:txBody>
                  <a:tcPr>
                    <a:solidFill>
                      <a:srgbClr val="5C8A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dirty="0"/>
                        <a:t>2019</a:t>
                      </a:r>
                    </a:p>
                  </a:txBody>
                  <a:tcPr>
                    <a:solidFill>
                      <a:srgbClr val="5C8A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dirty="0"/>
                        <a:t>2018</a:t>
                      </a:r>
                    </a:p>
                  </a:txBody>
                  <a:tcPr>
                    <a:solidFill>
                      <a:srgbClr val="5C8A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dirty="0"/>
                        <a:t>Écart ($)</a:t>
                      </a:r>
                    </a:p>
                  </a:txBody>
                  <a:tcPr>
                    <a:solidFill>
                      <a:srgbClr val="5C8A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dirty="0"/>
                        <a:t>Écart (%)</a:t>
                      </a:r>
                    </a:p>
                  </a:txBody>
                  <a:tcPr>
                    <a:solidFill>
                      <a:srgbClr val="5C8A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370765"/>
                  </a:ext>
                </a:extLst>
              </a:tr>
              <a:tr h="842924">
                <a:tc>
                  <a:txBody>
                    <a:bodyPr/>
                    <a:lstStyle/>
                    <a:p>
                      <a:pPr algn="ctr"/>
                      <a:r>
                        <a:rPr lang="fr-CA" sz="3200" b="1" dirty="0">
                          <a:solidFill>
                            <a:schemeClr val="bg1"/>
                          </a:solidFill>
                        </a:rPr>
                        <a:t>Eau</a:t>
                      </a:r>
                    </a:p>
                  </a:txBody>
                  <a:tcPr>
                    <a:solidFill>
                      <a:srgbClr val="5C8A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b="1" dirty="0">
                          <a:solidFill>
                            <a:schemeClr val="tx1"/>
                          </a:solidFill>
                        </a:rPr>
                        <a:t>343 $</a:t>
                      </a:r>
                    </a:p>
                  </a:txBody>
                  <a:tcPr>
                    <a:solidFill>
                      <a:srgbClr val="A7C5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b="1" dirty="0">
                          <a:solidFill>
                            <a:schemeClr val="tx1"/>
                          </a:solidFill>
                        </a:rPr>
                        <a:t>303 $</a:t>
                      </a:r>
                    </a:p>
                  </a:txBody>
                  <a:tcPr>
                    <a:solidFill>
                      <a:srgbClr val="A7C5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b="1" dirty="0">
                          <a:solidFill>
                            <a:schemeClr val="tx1"/>
                          </a:solidFill>
                        </a:rPr>
                        <a:t>40 $</a:t>
                      </a:r>
                    </a:p>
                  </a:txBody>
                  <a:tcPr>
                    <a:solidFill>
                      <a:srgbClr val="A7C5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b="1" dirty="0">
                          <a:solidFill>
                            <a:schemeClr val="tx1"/>
                          </a:solidFill>
                        </a:rPr>
                        <a:t>13,2 %</a:t>
                      </a:r>
                    </a:p>
                  </a:txBody>
                  <a:tcPr>
                    <a:solidFill>
                      <a:srgbClr val="A7C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353333"/>
                  </a:ext>
                </a:extLst>
              </a:tr>
              <a:tr h="842924">
                <a:tc>
                  <a:txBody>
                    <a:bodyPr/>
                    <a:lstStyle/>
                    <a:p>
                      <a:pPr algn="ctr"/>
                      <a:r>
                        <a:rPr lang="fr-CA" sz="3200" b="1" dirty="0">
                          <a:solidFill>
                            <a:schemeClr val="bg1"/>
                          </a:solidFill>
                        </a:rPr>
                        <a:t>Égout</a:t>
                      </a:r>
                    </a:p>
                  </a:txBody>
                  <a:tcPr>
                    <a:solidFill>
                      <a:srgbClr val="5C8A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b="1" dirty="0">
                          <a:solidFill>
                            <a:schemeClr val="tx1"/>
                          </a:solidFill>
                        </a:rPr>
                        <a:t>289 $</a:t>
                      </a:r>
                    </a:p>
                  </a:txBody>
                  <a:tcPr>
                    <a:solidFill>
                      <a:srgbClr val="A7C5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b="1" dirty="0">
                          <a:solidFill>
                            <a:schemeClr val="tx1"/>
                          </a:solidFill>
                        </a:rPr>
                        <a:t>284 $</a:t>
                      </a:r>
                    </a:p>
                  </a:txBody>
                  <a:tcPr>
                    <a:solidFill>
                      <a:srgbClr val="A7C5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b="1" dirty="0">
                          <a:solidFill>
                            <a:schemeClr val="tx1"/>
                          </a:solidFill>
                        </a:rPr>
                        <a:t>5 $</a:t>
                      </a:r>
                    </a:p>
                  </a:txBody>
                  <a:tcPr>
                    <a:solidFill>
                      <a:srgbClr val="A7C5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b="1" dirty="0">
                          <a:solidFill>
                            <a:schemeClr val="tx1"/>
                          </a:solidFill>
                        </a:rPr>
                        <a:t>1,7 %</a:t>
                      </a:r>
                    </a:p>
                  </a:txBody>
                  <a:tcPr>
                    <a:solidFill>
                      <a:srgbClr val="A7C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243290"/>
                  </a:ext>
                </a:extLst>
              </a:tr>
              <a:tr h="842924">
                <a:tc>
                  <a:txBody>
                    <a:bodyPr/>
                    <a:lstStyle/>
                    <a:p>
                      <a:pPr algn="ctr"/>
                      <a:r>
                        <a:rPr lang="fr-CA" sz="3200" b="1" dirty="0">
                          <a:solidFill>
                            <a:schemeClr val="bg1"/>
                          </a:solidFill>
                        </a:rPr>
                        <a:t>Gestion des matières résiduelles</a:t>
                      </a:r>
                    </a:p>
                  </a:txBody>
                  <a:tcPr>
                    <a:solidFill>
                      <a:srgbClr val="5C8A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b="1" dirty="0">
                          <a:solidFill>
                            <a:schemeClr val="tx1"/>
                          </a:solidFill>
                        </a:rPr>
                        <a:t>160 $</a:t>
                      </a:r>
                    </a:p>
                  </a:txBody>
                  <a:tcPr>
                    <a:solidFill>
                      <a:srgbClr val="A7C5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b="1" dirty="0">
                          <a:solidFill>
                            <a:schemeClr val="tx1"/>
                          </a:solidFill>
                        </a:rPr>
                        <a:t>181 $</a:t>
                      </a:r>
                    </a:p>
                  </a:txBody>
                  <a:tcPr>
                    <a:solidFill>
                      <a:srgbClr val="A7C5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b="1" dirty="0">
                          <a:solidFill>
                            <a:schemeClr val="tx1"/>
                          </a:solidFill>
                        </a:rPr>
                        <a:t>(21 $)</a:t>
                      </a:r>
                    </a:p>
                  </a:txBody>
                  <a:tcPr>
                    <a:solidFill>
                      <a:srgbClr val="A7C5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b="1" dirty="0">
                          <a:solidFill>
                            <a:schemeClr val="tx1"/>
                          </a:solidFill>
                        </a:rPr>
                        <a:t>(12 %)</a:t>
                      </a:r>
                    </a:p>
                  </a:txBody>
                  <a:tcPr>
                    <a:solidFill>
                      <a:srgbClr val="A7C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884665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36AB54FE-9140-4560-A2C7-B1207F8E3929}"/>
              </a:ext>
            </a:extLst>
          </p:cNvPr>
          <p:cNvSpPr txBox="1"/>
          <p:nvPr/>
        </p:nvSpPr>
        <p:spPr>
          <a:xfrm>
            <a:off x="10577973" y="6057900"/>
            <a:ext cx="135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solidFill>
                  <a:schemeClr val="bg1"/>
                </a:solidFill>
              </a:rPr>
              <a:t>BUDGET</a:t>
            </a:r>
          </a:p>
          <a:p>
            <a:pPr algn="ctr"/>
            <a:r>
              <a:rPr lang="fr-CA" dirty="0">
                <a:solidFill>
                  <a:schemeClr val="bg1"/>
                </a:solidFill>
              </a:rPr>
              <a:t>2019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577DF0D-A7A2-46F5-AEC8-E11951550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224" y="0"/>
            <a:ext cx="1101012" cy="91541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42965D5-7097-4D09-8258-545ABD8133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365" y="6052117"/>
            <a:ext cx="640329" cy="65211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913A873-374C-4B07-AED7-920B8DB6E5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792" y="5274620"/>
            <a:ext cx="713538" cy="65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24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8D8B98-46D8-469B-A55A-85887B91E05E}"/>
              </a:ext>
            </a:extLst>
          </p:cNvPr>
          <p:cNvSpPr/>
          <p:nvPr/>
        </p:nvSpPr>
        <p:spPr>
          <a:xfrm>
            <a:off x="10316496" y="0"/>
            <a:ext cx="1875504" cy="6858000"/>
          </a:xfrm>
          <a:prstGeom prst="rect">
            <a:avLst/>
          </a:prstGeom>
          <a:solidFill>
            <a:srgbClr val="5C8A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26F7006-B013-46DA-A798-4CAC05EB206F}"/>
              </a:ext>
            </a:extLst>
          </p:cNvPr>
          <p:cNvSpPr/>
          <p:nvPr/>
        </p:nvSpPr>
        <p:spPr>
          <a:xfrm>
            <a:off x="9215283" y="2362200"/>
            <a:ext cx="2202426" cy="2133600"/>
          </a:xfrm>
          <a:prstGeom prst="ellipse">
            <a:avLst/>
          </a:prstGeom>
          <a:solidFill>
            <a:schemeClr val="bg1"/>
          </a:solidFill>
          <a:ln>
            <a:solidFill>
              <a:srgbClr val="5C8A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B619FC59-FB97-4ED7-A155-20E130152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417" y="2874163"/>
            <a:ext cx="1875503" cy="110967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46EEB7A-4485-484B-B494-E1BCC719E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438" y="381317"/>
            <a:ext cx="9356124" cy="1018275"/>
          </a:xfrm>
        </p:spPr>
        <p:txBody>
          <a:bodyPr/>
          <a:lstStyle/>
          <a:p>
            <a:r>
              <a:rPr lang="fr-CA" b="1" dirty="0">
                <a:solidFill>
                  <a:srgbClr val="5C8A66"/>
                </a:solidFill>
              </a:rPr>
              <a:t>VARIATION DU COMPTE DE TAXE MOYEN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7ACD63D3-ADB7-432F-BABF-2A2815A1AE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2607526"/>
              </p:ext>
            </p:extLst>
          </p:nvPr>
        </p:nvGraphicFramePr>
        <p:xfrm>
          <a:off x="370438" y="1706879"/>
          <a:ext cx="8766190" cy="4221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3238">
                  <a:extLst>
                    <a:ext uri="{9D8B030D-6E8A-4147-A177-3AD203B41FA5}">
                      <a16:colId xmlns:a16="http://schemas.microsoft.com/office/drawing/2014/main" val="3559118773"/>
                    </a:ext>
                  </a:extLst>
                </a:gridCol>
                <a:gridCol w="1753238">
                  <a:extLst>
                    <a:ext uri="{9D8B030D-6E8A-4147-A177-3AD203B41FA5}">
                      <a16:colId xmlns:a16="http://schemas.microsoft.com/office/drawing/2014/main" val="1154952978"/>
                    </a:ext>
                  </a:extLst>
                </a:gridCol>
                <a:gridCol w="1753238">
                  <a:extLst>
                    <a:ext uri="{9D8B030D-6E8A-4147-A177-3AD203B41FA5}">
                      <a16:colId xmlns:a16="http://schemas.microsoft.com/office/drawing/2014/main" val="3998457912"/>
                    </a:ext>
                  </a:extLst>
                </a:gridCol>
                <a:gridCol w="1753238">
                  <a:extLst>
                    <a:ext uri="{9D8B030D-6E8A-4147-A177-3AD203B41FA5}">
                      <a16:colId xmlns:a16="http://schemas.microsoft.com/office/drawing/2014/main" val="732424087"/>
                    </a:ext>
                  </a:extLst>
                </a:gridCol>
                <a:gridCol w="1753238">
                  <a:extLst>
                    <a:ext uri="{9D8B030D-6E8A-4147-A177-3AD203B41FA5}">
                      <a16:colId xmlns:a16="http://schemas.microsoft.com/office/drawing/2014/main" val="1508778353"/>
                    </a:ext>
                  </a:extLst>
                </a:gridCol>
              </a:tblGrid>
              <a:tr h="1070634">
                <a:tc>
                  <a:txBody>
                    <a:bodyPr/>
                    <a:lstStyle/>
                    <a:p>
                      <a:r>
                        <a:rPr lang="fr-CA" dirty="0"/>
                        <a:t>Évaluation moyenne d’une résidence</a:t>
                      </a:r>
                    </a:p>
                  </a:txBody>
                  <a:tcPr>
                    <a:solidFill>
                      <a:srgbClr val="F166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200 000 $ en 2019</a:t>
                      </a:r>
                    </a:p>
                  </a:txBody>
                  <a:tcPr>
                    <a:solidFill>
                      <a:srgbClr val="F166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198 700 $ en 2018</a:t>
                      </a:r>
                    </a:p>
                  </a:txBody>
                  <a:tcPr>
                    <a:solidFill>
                      <a:srgbClr val="F166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Variation en $</a:t>
                      </a:r>
                    </a:p>
                  </a:txBody>
                  <a:tcPr>
                    <a:solidFill>
                      <a:srgbClr val="F166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Variation en %</a:t>
                      </a:r>
                    </a:p>
                  </a:txBody>
                  <a:tcPr>
                    <a:solidFill>
                      <a:srgbClr val="F166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2665608"/>
                  </a:ext>
                </a:extLst>
              </a:tr>
              <a:tr h="800438">
                <a:tc>
                  <a:txBody>
                    <a:bodyPr/>
                    <a:lstStyle/>
                    <a:p>
                      <a:r>
                        <a:rPr lang="fr-CA" dirty="0"/>
                        <a:t>SECTEUR CENTRE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2910,60 $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2793,81 $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116,79 $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4,18 %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71054564"/>
                  </a:ext>
                </a:extLst>
              </a:tr>
              <a:tr h="1175451">
                <a:tc>
                  <a:txBody>
                    <a:bodyPr/>
                    <a:lstStyle/>
                    <a:p>
                      <a:r>
                        <a:rPr lang="fr-CA" dirty="0"/>
                        <a:t>SECTEUR SUD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2910,60 $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2793,81 $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116,79 $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4,18 %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51009488"/>
                  </a:ext>
                </a:extLst>
              </a:tr>
              <a:tr h="1175451">
                <a:tc>
                  <a:txBody>
                    <a:bodyPr/>
                    <a:lstStyle/>
                    <a:p>
                      <a:r>
                        <a:rPr lang="fr-CA" dirty="0"/>
                        <a:t>SECTEUR NORD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2073,00 $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1987,08 $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85,92 $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4,32 %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44494125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18ED9EC6-FE55-4EEB-A537-4815B6F565D1}"/>
              </a:ext>
            </a:extLst>
          </p:cNvPr>
          <p:cNvSpPr txBox="1"/>
          <p:nvPr/>
        </p:nvSpPr>
        <p:spPr>
          <a:xfrm>
            <a:off x="4000399" y="6153517"/>
            <a:ext cx="5339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>
                <a:solidFill>
                  <a:srgbClr val="5C8A66"/>
                </a:solidFill>
              </a:rPr>
              <a:t>*** L’IPC de novembre 2017 à novembre 2018: 1,7%</a:t>
            </a:r>
          </a:p>
          <a:p>
            <a:r>
              <a:rPr lang="fr-CA" b="1" dirty="0">
                <a:solidFill>
                  <a:srgbClr val="5C8A66"/>
                </a:solidFill>
              </a:rPr>
              <a:t>*** Incluant la taxe d’agglomération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5FF600E-519E-4692-9FA4-FB20589F9427}"/>
              </a:ext>
            </a:extLst>
          </p:cNvPr>
          <p:cNvSpPr txBox="1"/>
          <p:nvPr/>
        </p:nvSpPr>
        <p:spPr>
          <a:xfrm>
            <a:off x="10577973" y="6057900"/>
            <a:ext cx="135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solidFill>
                  <a:schemeClr val="bg1"/>
                </a:solidFill>
              </a:rPr>
              <a:t>BUDGET</a:t>
            </a:r>
          </a:p>
          <a:p>
            <a:pPr algn="ctr"/>
            <a:r>
              <a:rPr lang="fr-CA" dirty="0">
                <a:solidFill>
                  <a:schemeClr val="bg1"/>
                </a:solidFill>
              </a:rPr>
              <a:t>2019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09A136A-9141-4409-94C5-C4EC64D1D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725" y="6034687"/>
            <a:ext cx="640329" cy="65211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487B82A-9449-40F7-998F-CBFB5316CE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70" y="6147733"/>
            <a:ext cx="713538" cy="65211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81E6445-9344-4809-BB3D-4465F5762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283" y="996137"/>
            <a:ext cx="1101012" cy="91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48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8D8B98-46D8-469B-A55A-85887B91E05E}"/>
              </a:ext>
            </a:extLst>
          </p:cNvPr>
          <p:cNvSpPr/>
          <p:nvPr/>
        </p:nvSpPr>
        <p:spPr>
          <a:xfrm>
            <a:off x="10316496" y="0"/>
            <a:ext cx="1875504" cy="6858000"/>
          </a:xfrm>
          <a:prstGeom prst="rect">
            <a:avLst/>
          </a:prstGeom>
          <a:solidFill>
            <a:srgbClr val="5C8A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26F7006-B013-46DA-A798-4CAC05EB206F}"/>
              </a:ext>
            </a:extLst>
          </p:cNvPr>
          <p:cNvSpPr/>
          <p:nvPr/>
        </p:nvSpPr>
        <p:spPr>
          <a:xfrm>
            <a:off x="9215283" y="2362200"/>
            <a:ext cx="2202426" cy="2133600"/>
          </a:xfrm>
          <a:prstGeom prst="ellipse">
            <a:avLst/>
          </a:prstGeom>
          <a:solidFill>
            <a:schemeClr val="bg1"/>
          </a:solidFill>
          <a:ln>
            <a:solidFill>
              <a:srgbClr val="5C8A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B619FC59-FB97-4ED7-A155-20E130152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417" y="2874163"/>
            <a:ext cx="1875503" cy="110967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46EEB7A-4485-484B-B494-E1BCC719E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004"/>
            <a:ext cx="10316496" cy="1325563"/>
          </a:xfrm>
        </p:spPr>
        <p:txBody>
          <a:bodyPr/>
          <a:lstStyle/>
          <a:p>
            <a:pPr algn="ctr"/>
            <a:r>
              <a:rPr lang="fr-CA" b="1" dirty="0">
                <a:solidFill>
                  <a:srgbClr val="5C8A66"/>
                </a:solidFill>
              </a:rPr>
              <a:t>PROGRAMME TRIENNAL D’IMMOBILISATIONS (PTI)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6AB54FE-9140-4560-A2C7-B1207F8E3929}"/>
              </a:ext>
            </a:extLst>
          </p:cNvPr>
          <p:cNvSpPr txBox="1"/>
          <p:nvPr/>
        </p:nvSpPr>
        <p:spPr>
          <a:xfrm>
            <a:off x="10577973" y="6057900"/>
            <a:ext cx="135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solidFill>
                  <a:schemeClr val="bg1"/>
                </a:solidFill>
              </a:rPr>
              <a:t>BUDGET</a:t>
            </a:r>
          </a:p>
          <a:p>
            <a:pPr algn="ctr"/>
            <a:r>
              <a:rPr lang="fr-CA" dirty="0">
                <a:solidFill>
                  <a:schemeClr val="bg1"/>
                </a:solidFill>
              </a:rPr>
              <a:t>2019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E5DAC9FE-A6F6-40E4-9A15-70D77918E0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146683"/>
              </p:ext>
            </p:extLst>
          </p:nvPr>
        </p:nvGraphicFramePr>
        <p:xfrm>
          <a:off x="321388" y="1654379"/>
          <a:ext cx="8815240" cy="35828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0939">
                  <a:extLst>
                    <a:ext uri="{9D8B030D-6E8A-4147-A177-3AD203B41FA5}">
                      <a16:colId xmlns:a16="http://schemas.microsoft.com/office/drawing/2014/main" val="3559118773"/>
                    </a:ext>
                  </a:extLst>
                </a:gridCol>
                <a:gridCol w="1903444">
                  <a:extLst>
                    <a:ext uri="{9D8B030D-6E8A-4147-A177-3AD203B41FA5}">
                      <a16:colId xmlns:a16="http://schemas.microsoft.com/office/drawing/2014/main" val="3998457912"/>
                    </a:ext>
                  </a:extLst>
                </a:gridCol>
                <a:gridCol w="1660849">
                  <a:extLst>
                    <a:ext uri="{9D8B030D-6E8A-4147-A177-3AD203B41FA5}">
                      <a16:colId xmlns:a16="http://schemas.microsoft.com/office/drawing/2014/main" val="4266908168"/>
                    </a:ext>
                  </a:extLst>
                </a:gridCol>
                <a:gridCol w="2120008">
                  <a:extLst>
                    <a:ext uri="{9D8B030D-6E8A-4147-A177-3AD203B41FA5}">
                      <a16:colId xmlns:a16="http://schemas.microsoft.com/office/drawing/2014/main" val="1308258689"/>
                    </a:ext>
                  </a:extLst>
                </a:gridCol>
              </a:tblGrid>
              <a:tr h="412044">
                <a:tc>
                  <a:txBody>
                    <a:bodyPr/>
                    <a:lstStyle/>
                    <a:p>
                      <a:pPr algn="l"/>
                      <a:endParaRPr lang="fr-CA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2019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2020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2021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2665608"/>
                  </a:ext>
                </a:extLst>
              </a:tr>
              <a:tr h="484035">
                <a:tc>
                  <a:txBody>
                    <a:bodyPr/>
                    <a:lstStyle/>
                    <a:p>
                      <a:pPr algn="l"/>
                      <a:r>
                        <a:rPr lang="fr-CA" sz="1800" b="1" dirty="0">
                          <a:solidFill>
                            <a:schemeClr val="tx1"/>
                          </a:solidFill>
                        </a:rPr>
                        <a:t>INFRASTRUCTURES URBAINES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4 825 000 $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875 000 $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850 000 $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054564"/>
                  </a:ext>
                </a:extLst>
              </a:tr>
              <a:tr h="461948">
                <a:tc>
                  <a:txBody>
                    <a:bodyPr/>
                    <a:lstStyle/>
                    <a:p>
                      <a:pPr algn="l"/>
                      <a:r>
                        <a:rPr lang="fr-CA" sz="1800" b="1" dirty="0">
                          <a:solidFill>
                            <a:schemeClr val="tx1"/>
                          </a:solidFill>
                        </a:rPr>
                        <a:t>PARCS, PLAGES, ESPACES VERTS ET PISTE CYCLABLE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971 000 $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150 000 $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009488"/>
                  </a:ext>
                </a:extLst>
              </a:tr>
              <a:tr h="431270">
                <a:tc>
                  <a:txBody>
                    <a:bodyPr/>
                    <a:lstStyle/>
                    <a:p>
                      <a:pPr algn="l"/>
                      <a:r>
                        <a:rPr lang="fr-CA" sz="1800" b="1" cap="all" baseline="0" dirty="0">
                          <a:solidFill>
                            <a:schemeClr val="tx1"/>
                          </a:solidFill>
                        </a:rPr>
                        <a:t>BÂTIMENTS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154 600 $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6EC7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494125"/>
                  </a:ext>
                </a:extLst>
              </a:tr>
              <a:tr h="563346">
                <a:tc>
                  <a:txBody>
                    <a:bodyPr/>
                    <a:lstStyle/>
                    <a:p>
                      <a:pPr algn="l"/>
                      <a:r>
                        <a:rPr lang="fr-CA" sz="1800" b="1" cap="all" baseline="0" dirty="0">
                          <a:solidFill>
                            <a:schemeClr val="tx1"/>
                          </a:solidFill>
                        </a:rPr>
                        <a:t>VÉHICULES ET ÉQUIPEMENTS LOURDS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313 700 $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300 000 $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250 000 $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593389"/>
                  </a:ext>
                </a:extLst>
              </a:tr>
              <a:tr h="563346">
                <a:tc>
                  <a:txBody>
                    <a:bodyPr/>
                    <a:lstStyle/>
                    <a:p>
                      <a:pPr algn="l"/>
                      <a:r>
                        <a:rPr lang="fr-CA" sz="1800" b="1" cap="all" baseline="0" dirty="0">
                          <a:solidFill>
                            <a:schemeClr val="tx1"/>
                          </a:solidFill>
                        </a:rPr>
                        <a:t>DIVERS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203 000 $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125 000 $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100 000 $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121189"/>
                  </a:ext>
                </a:extLst>
              </a:tr>
              <a:tr h="412044">
                <a:tc>
                  <a:txBody>
                    <a:bodyPr/>
                    <a:lstStyle/>
                    <a:p>
                      <a:pPr algn="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6 467 300 $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1 300 000 $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1 350 000 $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092619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4F01229E-AA7D-497A-818F-31CB6B50F0E7}"/>
              </a:ext>
            </a:extLst>
          </p:cNvPr>
          <p:cNvSpPr txBox="1"/>
          <p:nvPr/>
        </p:nvSpPr>
        <p:spPr>
          <a:xfrm>
            <a:off x="903456" y="5734734"/>
            <a:ext cx="7651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/>
              <a:t>TOTAL DES TROIS ANNÉES: 9 117 300 $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2F90134-24A1-4CDE-A2B1-B5CD85CE9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77" y="5734734"/>
            <a:ext cx="640329" cy="65211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6720283-D37D-4B08-8D5C-E273B13A28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015" y="1294434"/>
            <a:ext cx="713538" cy="65211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69D69DC-26F8-45E7-B277-0E5AF89AA4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530" y="5291532"/>
            <a:ext cx="1101012" cy="91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18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8D8B98-46D8-469B-A55A-85887B91E05E}"/>
              </a:ext>
            </a:extLst>
          </p:cNvPr>
          <p:cNvSpPr/>
          <p:nvPr/>
        </p:nvSpPr>
        <p:spPr>
          <a:xfrm>
            <a:off x="10316496" y="0"/>
            <a:ext cx="1875504" cy="6858000"/>
          </a:xfrm>
          <a:prstGeom prst="rect">
            <a:avLst/>
          </a:prstGeom>
          <a:solidFill>
            <a:srgbClr val="5C8A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26F7006-B013-46DA-A798-4CAC05EB206F}"/>
              </a:ext>
            </a:extLst>
          </p:cNvPr>
          <p:cNvSpPr/>
          <p:nvPr/>
        </p:nvSpPr>
        <p:spPr>
          <a:xfrm>
            <a:off x="9215283" y="2362200"/>
            <a:ext cx="2202426" cy="2133600"/>
          </a:xfrm>
          <a:prstGeom prst="ellipse">
            <a:avLst/>
          </a:prstGeom>
          <a:solidFill>
            <a:schemeClr val="bg1"/>
          </a:solidFill>
          <a:ln>
            <a:solidFill>
              <a:srgbClr val="5C8A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B619FC59-FB97-4ED7-A155-20E130152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417" y="2874163"/>
            <a:ext cx="1875503" cy="110967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46EEB7A-4485-484B-B494-E1BCC719E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70710" cy="1325563"/>
          </a:xfrm>
        </p:spPr>
        <p:txBody>
          <a:bodyPr>
            <a:normAutofit/>
          </a:bodyPr>
          <a:lstStyle/>
          <a:p>
            <a:r>
              <a:rPr lang="fr-CA" b="1" cap="all" dirty="0">
                <a:solidFill>
                  <a:srgbClr val="5C8A66"/>
                </a:solidFill>
              </a:rPr>
              <a:t>remerciements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2BDE42B6-F4DC-4BBD-8F67-48BE097FBDF6}"/>
              </a:ext>
            </a:extLst>
          </p:cNvPr>
          <p:cNvSpPr txBox="1">
            <a:spLocks/>
          </p:cNvSpPr>
          <p:nvPr/>
        </p:nvSpPr>
        <p:spPr>
          <a:xfrm>
            <a:off x="774291" y="2288742"/>
            <a:ext cx="8174293" cy="3390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A" sz="4400" dirty="0"/>
              <a:t>Merci aux membres du conseil municipal, aux directrices et directeurs ainsi qu’aux employés qui ont contribué à l’élaboration du budget 2019.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2E77093-5A53-430F-BDDC-0A2B29370FC4}"/>
              </a:ext>
            </a:extLst>
          </p:cNvPr>
          <p:cNvSpPr txBox="1"/>
          <p:nvPr/>
        </p:nvSpPr>
        <p:spPr>
          <a:xfrm>
            <a:off x="10577973" y="6057900"/>
            <a:ext cx="135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solidFill>
                  <a:schemeClr val="bg1"/>
                </a:solidFill>
              </a:rPr>
              <a:t>BUDGET</a:t>
            </a:r>
          </a:p>
          <a:p>
            <a:pPr algn="ctr"/>
            <a:r>
              <a:rPr lang="fr-CA" dirty="0">
                <a:solidFill>
                  <a:schemeClr val="bg1"/>
                </a:solidFill>
              </a:rPr>
              <a:t>2019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BC65093-6498-4CE1-9015-4312E9647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820" y="5678929"/>
            <a:ext cx="1101012" cy="91541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6BC37D5-58BB-45B9-9E42-92B76876A8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272" y="5810581"/>
            <a:ext cx="640329" cy="65211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D93EFB8-49BA-4DF6-BC57-3E8CD013C5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357" y="5810580"/>
            <a:ext cx="713538" cy="65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82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6EEB7A-4485-484B-B494-E1BCC719E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86135" cy="1325563"/>
          </a:xfrm>
        </p:spPr>
        <p:txBody>
          <a:bodyPr/>
          <a:lstStyle/>
          <a:p>
            <a:r>
              <a:rPr lang="fr-CA" b="1" dirty="0">
                <a:solidFill>
                  <a:srgbClr val="5C8A66"/>
                </a:solidFill>
              </a:rPr>
              <a:t>OBJECTIFS 2019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8D8B98-46D8-469B-A55A-85887B91E05E}"/>
              </a:ext>
            </a:extLst>
          </p:cNvPr>
          <p:cNvSpPr/>
          <p:nvPr/>
        </p:nvSpPr>
        <p:spPr>
          <a:xfrm>
            <a:off x="10316496" y="0"/>
            <a:ext cx="1875504" cy="6858000"/>
          </a:xfrm>
          <a:prstGeom prst="rect">
            <a:avLst/>
          </a:prstGeom>
          <a:solidFill>
            <a:srgbClr val="5C8A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26F7006-B013-46DA-A798-4CAC05EB206F}"/>
              </a:ext>
            </a:extLst>
          </p:cNvPr>
          <p:cNvSpPr/>
          <p:nvPr/>
        </p:nvSpPr>
        <p:spPr>
          <a:xfrm>
            <a:off x="9215283" y="2362200"/>
            <a:ext cx="2202426" cy="2133600"/>
          </a:xfrm>
          <a:prstGeom prst="ellipse">
            <a:avLst/>
          </a:prstGeom>
          <a:solidFill>
            <a:schemeClr val="bg1"/>
          </a:solidFill>
          <a:ln>
            <a:solidFill>
              <a:srgbClr val="5C8A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B619FC59-FB97-4ED7-A155-20E130152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417" y="2874163"/>
            <a:ext cx="1875503" cy="1109673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975174C-835F-471B-993A-832072A207A0}"/>
              </a:ext>
            </a:extLst>
          </p:cNvPr>
          <p:cNvSpPr txBox="1">
            <a:spLocks/>
          </p:cNvSpPr>
          <p:nvPr/>
        </p:nvSpPr>
        <p:spPr>
          <a:xfrm>
            <a:off x="838201" y="1514168"/>
            <a:ext cx="8286134" cy="4886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/>
              <a:t>Poursuivre la revitalisation du centre-ville</a:t>
            </a:r>
          </a:p>
          <a:p>
            <a:r>
              <a:rPr lang="fr-CA" dirty="0"/>
              <a:t>Consolider et promouvoir nos parcs d’affaires</a:t>
            </a:r>
          </a:p>
          <a:p>
            <a:r>
              <a:rPr lang="fr-CA" dirty="0"/>
              <a:t>Soutenir les initiatives créatrices d’emplois</a:t>
            </a:r>
          </a:p>
          <a:p>
            <a:r>
              <a:rPr lang="fr-CA" dirty="0"/>
              <a:t>Réaliser les projets annoncés dans le cadre du budget participatif</a:t>
            </a:r>
          </a:p>
          <a:p>
            <a:r>
              <a:rPr lang="fr-CA" dirty="0"/>
              <a:t>Continuer la réfection et la mise aux normes des infrastructures</a:t>
            </a:r>
          </a:p>
          <a:p>
            <a:r>
              <a:rPr lang="fr-CA" dirty="0"/>
              <a:t>Assurer une offre de services adéquate aux citoyens</a:t>
            </a:r>
          </a:p>
          <a:p>
            <a:endParaRPr lang="fr-CA" sz="24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259AE0B-A32B-4E4A-A012-629B88A02E37}"/>
              </a:ext>
            </a:extLst>
          </p:cNvPr>
          <p:cNvSpPr txBox="1"/>
          <p:nvPr/>
        </p:nvSpPr>
        <p:spPr>
          <a:xfrm>
            <a:off x="10577973" y="6057900"/>
            <a:ext cx="135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solidFill>
                  <a:schemeClr val="bg1"/>
                </a:solidFill>
              </a:rPr>
              <a:t>BUDGET</a:t>
            </a:r>
          </a:p>
          <a:p>
            <a:pPr algn="ctr"/>
            <a:r>
              <a:rPr lang="fr-CA" dirty="0">
                <a:solidFill>
                  <a:schemeClr val="bg1"/>
                </a:solidFill>
              </a:rPr>
              <a:t>2019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138F4F5-265C-431C-92A8-054457441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991" y="570197"/>
            <a:ext cx="1101012" cy="91541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BAC6FA0-A8E5-4C61-B756-5A9CE41C1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725" y="6034687"/>
            <a:ext cx="640329" cy="65211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7234FBC-E17A-4481-A660-675E1A64A1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0" y="4169742"/>
            <a:ext cx="713538" cy="65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63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8D8B98-46D8-469B-A55A-85887B91E05E}"/>
              </a:ext>
            </a:extLst>
          </p:cNvPr>
          <p:cNvSpPr/>
          <p:nvPr/>
        </p:nvSpPr>
        <p:spPr>
          <a:xfrm>
            <a:off x="10316496" y="0"/>
            <a:ext cx="1875504" cy="6858000"/>
          </a:xfrm>
          <a:prstGeom prst="rect">
            <a:avLst/>
          </a:prstGeom>
          <a:solidFill>
            <a:srgbClr val="5C8A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26F7006-B013-46DA-A798-4CAC05EB206F}"/>
              </a:ext>
            </a:extLst>
          </p:cNvPr>
          <p:cNvSpPr/>
          <p:nvPr/>
        </p:nvSpPr>
        <p:spPr>
          <a:xfrm>
            <a:off x="9215283" y="2362200"/>
            <a:ext cx="2202426" cy="2133600"/>
          </a:xfrm>
          <a:prstGeom prst="ellipse">
            <a:avLst/>
          </a:prstGeom>
          <a:solidFill>
            <a:schemeClr val="bg1"/>
          </a:solidFill>
          <a:ln>
            <a:solidFill>
              <a:srgbClr val="5C8A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B619FC59-FB97-4ED7-A155-20E130152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417" y="2874163"/>
            <a:ext cx="1875503" cy="110967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46EEB7A-4485-484B-B494-E1BCC719E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160" y="2336307"/>
            <a:ext cx="5685853" cy="1325563"/>
          </a:xfrm>
        </p:spPr>
        <p:txBody>
          <a:bodyPr>
            <a:normAutofit/>
          </a:bodyPr>
          <a:lstStyle/>
          <a:p>
            <a:r>
              <a:rPr lang="fr-CA" b="1" cap="all" dirty="0">
                <a:solidFill>
                  <a:srgbClr val="5C8A66"/>
                </a:solidFill>
              </a:rPr>
              <a:t>Période de questions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2E77093-5A53-430F-BDDC-0A2B29370FC4}"/>
              </a:ext>
            </a:extLst>
          </p:cNvPr>
          <p:cNvSpPr txBox="1"/>
          <p:nvPr/>
        </p:nvSpPr>
        <p:spPr>
          <a:xfrm>
            <a:off x="10577973" y="6057900"/>
            <a:ext cx="135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solidFill>
                  <a:schemeClr val="bg1"/>
                </a:solidFill>
              </a:rPr>
              <a:t>BUDGET</a:t>
            </a:r>
          </a:p>
          <a:p>
            <a:pPr algn="ctr"/>
            <a:r>
              <a:rPr lang="fr-CA" dirty="0">
                <a:solidFill>
                  <a:schemeClr val="bg1"/>
                </a:solidFill>
              </a:rPr>
              <a:t>2019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BC65093-6498-4CE1-9015-4312E9647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9" y="-1"/>
            <a:ext cx="2809975" cy="233630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6BC37D5-58BB-45B9-9E42-92B76876A8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154" y="3983836"/>
            <a:ext cx="1862021" cy="189629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D93EFB8-49BA-4DF6-BC57-3E8CD013C5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114" y="805543"/>
            <a:ext cx="1758000" cy="160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15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8D8B98-46D8-469B-A55A-85887B91E05E}"/>
              </a:ext>
            </a:extLst>
          </p:cNvPr>
          <p:cNvSpPr/>
          <p:nvPr/>
        </p:nvSpPr>
        <p:spPr>
          <a:xfrm>
            <a:off x="10316496" y="0"/>
            <a:ext cx="1875504" cy="6858000"/>
          </a:xfrm>
          <a:prstGeom prst="rect">
            <a:avLst/>
          </a:prstGeom>
          <a:solidFill>
            <a:srgbClr val="5C8A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26F7006-B013-46DA-A798-4CAC05EB206F}"/>
              </a:ext>
            </a:extLst>
          </p:cNvPr>
          <p:cNvSpPr/>
          <p:nvPr/>
        </p:nvSpPr>
        <p:spPr>
          <a:xfrm>
            <a:off x="9215283" y="2362200"/>
            <a:ext cx="2202426" cy="2133600"/>
          </a:xfrm>
          <a:prstGeom prst="ellipse">
            <a:avLst/>
          </a:prstGeom>
          <a:solidFill>
            <a:schemeClr val="bg1"/>
          </a:solidFill>
          <a:ln>
            <a:solidFill>
              <a:srgbClr val="5C8A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B619FC59-FB97-4ED7-A155-20E130152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417" y="2874163"/>
            <a:ext cx="1875503" cy="110967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CE937F3-959C-4AA3-ACAF-89825A4D91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4" t="18715" r="18843" b="18236"/>
          <a:stretch/>
        </p:blipFill>
        <p:spPr>
          <a:xfrm>
            <a:off x="1955269" y="979010"/>
            <a:ext cx="7107265" cy="5878990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975174C-835F-471B-993A-832072A207A0}"/>
              </a:ext>
            </a:extLst>
          </p:cNvPr>
          <p:cNvSpPr txBox="1">
            <a:spLocks/>
          </p:cNvSpPr>
          <p:nvPr/>
        </p:nvSpPr>
        <p:spPr>
          <a:xfrm>
            <a:off x="3922697" y="2874163"/>
            <a:ext cx="3411164" cy="1174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 sz="6600" b="1" dirty="0">
                <a:solidFill>
                  <a:schemeClr val="bg1"/>
                </a:solidFill>
              </a:rPr>
              <a:t>28 483 200 $</a:t>
            </a:r>
            <a:endParaRPr lang="fr-CA" sz="2400" b="1" dirty="0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6EEB7A-4485-484B-B494-E1BCC719E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70710" cy="1325563"/>
          </a:xfrm>
        </p:spPr>
        <p:txBody>
          <a:bodyPr>
            <a:normAutofit/>
          </a:bodyPr>
          <a:lstStyle/>
          <a:p>
            <a:r>
              <a:rPr lang="fr-CA" b="1" cap="all" dirty="0">
                <a:solidFill>
                  <a:srgbClr val="5C8A66"/>
                </a:solidFill>
              </a:rPr>
              <a:t>Budget équilibré de…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0F94011-119E-4A17-9255-503AFCA2D81F}"/>
              </a:ext>
            </a:extLst>
          </p:cNvPr>
          <p:cNvSpPr txBox="1"/>
          <p:nvPr/>
        </p:nvSpPr>
        <p:spPr>
          <a:xfrm>
            <a:off x="10577973" y="6057900"/>
            <a:ext cx="135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solidFill>
                  <a:schemeClr val="bg1"/>
                </a:solidFill>
              </a:rPr>
              <a:t>BUDGET</a:t>
            </a:r>
          </a:p>
          <a:p>
            <a:pPr algn="ctr"/>
            <a:r>
              <a:rPr lang="fr-CA" dirty="0">
                <a:solidFill>
                  <a:schemeClr val="bg1"/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414139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6EEB7A-4485-484B-B494-E1BCC719E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286135" cy="1149042"/>
          </a:xfrm>
        </p:spPr>
        <p:txBody>
          <a:bodyPr/>
          <a:lstStyle/>
          <a:p>
            <a:r>
              <a:rPr lang="fr-CA" b="1" dirty="0">
                <a:solidFill>
                  <a:srgbClr val="5C8A66"/>
                </a:solidFill>
              </a:rPr>
              <a:t>BUDGET - VUE D’ENSEMBLE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8D8B98-46D8-469B-A55A-85887B91E05E}"/>
              </a:ext>
            </a:extLst>
          </p:cNvPr>
          <p:cNvSpPr/>
          <p:nvPr/>
        </p:nvSpPr>
        <p:spPr>
          <a:xfrm>
            <a:off x="10316496" y="0"/>
            <a:ext cx="1875504" cy="6858000"/>
          </a:xfrm>
          <a:prstGeom prst="rect">
            <a:avLst/>
          </a:prstGeom>
          <a:solidFill>
            <a:srgbClr val="5C8A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26F7006-B013-46DA-A798-4CAC05EB206F}"/>
              </a:ext>
            </a:extLst>
          </p:cNvPr>
          <p:cNvSpPr/>
          <p:nvPr/>
        </p:nvSpPr>
        <p:spPr>
          <a:xfrm>
            <a:off x="9215283" y="2362200"/>
            <a:ext cx="2202426" cy="2133600"/>
          </a:xfrm>
          <a:prstGeom prst="ellipse">
            <a:avLst/>
          </a:prstGeom>
          <a:solidFill>
            <a:schemeClr val="bg1"/>
          </a:solidFill>
          <a:ln>
            <a:solidFill>
              <a:srgbClr val="5C8A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B619FC59-FB97-4ED7-A155-20E130152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417" y="2874163"/>
            <a:ext cx="1875503" cy="1109673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975174C-835F-471B-993A-832072A207A0}"/>
              </a:ext>
            </a:extLst>
          </p:cNvPr>
          <p:cNvSpPr txBox="1">
            <a:spLocks/>
          </p:cNvSpPr>
          <p:nvPr/>
        </p:nvSpPr>
        <p:spPr>
          <a:xfrm>
            <a:off x="838201" y="1514169"/>
            <a:ext cx="8174294" cy="4214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CA" sz="2400" dirty="0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2E8EE64-2EB0-4583-96FE-D46C4A13DD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331513"/>
              </p:ext>
            </p:extLst>
          </p:nvPr>
        </p:nvGraphicFramePr>
        <p:xfrm>
          <a:off x="495913" y="1514169"/>
          <a:ext cx="8617976" cy="4214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7352">
                  <a:extLst>
                    <a:ext uri="{9D8B030D-6E8A-4147-A177-3AD203B41FA5}">
                      <a16:colId xmlns:a16="http://schemas.microsoft.com/office/drawing/2014/main" val="528598116"/>
                    </a:ext>
                  </a:extLst>
                </a:gridCol>
                <a:gridCol w="2379406">
                  <a:extLst>
                    <a:ext uri="{9D8B030D-6E8A-4147-A177-3AD203B41FA5}">
                      <a16:colId xmlns:a16="http://schemas.microsoft.com/office/drawing/2014/main" val="832922962"/>
                    </a:ext>
                  </a:extLst>
                </a:gridCol>
                <a:gridCol w="2172929">
                  <a:extLst>
                    <a:ext uri="{9D8B030D-6E8A-4147-A177-3AD203B41FA5}">
                      <a16:colId xmlns:a16="http://schemas.microsoft.com/office/drawing/2014/main" val="3913942689"/>
                    </a:ext>
                  </a:extLst>
                </a:gridCol>
                <a:gridCol w="2408289">
                  <a:extLst>
                    <a:ext uri="{9D8B030D-6E8A-4147-A177-3AD203B41FA5}">
                      <a16:colId xmlns:a16="http://schemas.microsoft.com/office/drawing/2014/main" val="376341917"/>
                    </a:ext>
                  </a:extLst>
                </a:gridCol>
              </a:tblGrid>
              <a:tr h="842924">
                <a:tc>
                  <a:txBody>
                    <a:bodyPr/>
                    <a:lstStyle/>
                    <a:p>
                      <a:pPr algn="ctr"/>
                      <a:endParaRPr lang="fr-CA" sz="3200" dirty="0"/>
                    </a:p>
                  </a:txBody>
                  <a:tcPr>
                    <a:solidFill>
                      <a:srgbClr val="5C8A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dirty="0"/>
                        <a:t>VILLE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dirty="0"/>
                        <a:t>AGGLO</a:t>
                      </a:r>
                    </a:p>
                  </a:txBody>
                  <a:tcPr>
                    <a:solidFill>
                      <a:srgbClr val="5C8A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dirty="0"/>
                        <a:t>TOTAL</a:t>
                      </a:r>
                    </a:p>
                  </a:txBody>
                  <a:tcPr>
                    <a:solidFill>
                      <a:srgbClr val="5C8A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370765"/>
                  </a:ext>
                </a:extLst>
              </a:tr>
              <a:tr h="842924">
                <a:tc>
                  <a:txBody>
                    <a:bodyPr/>
                    <a:lstStyle/>
                    <a:p>
                      <a:pPr algn="ctr"/>
                      <a:r>
                        <a:rPr lang="fr-CA" sz="3200" b="1" dirty="0">
                          <a:solidFill>
                            <a:schemeClr val="bg1"/>
                          </a:solidFill>
                        </a:rPr>
                        <a:t>2019</a:t>
                      </a:r>
                    </a:p>
                  </a:txBody>
                  <a:tcPr>
                    <a:solidFill>
                      <a:srgbClr val="5C8A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b="1" dirty="0">
                          <a:solidFill>
                            <a:schemeClr val="tx1"/>
                          </a:solidFill>
                        </a:rPr>
                        <a:t>28 483 200 $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b="1" dirty="0">
                          <a:solidFill>
                            <a:schemeClr val="tx1"/>
                          </a:solidFill>
                        </a:rPr>
                        <a:t>6 349 700 $</a:t>
                      </a:r>
                    </a:p>
                  </a:txBody>
                  <a:tcPr>
                    <a:solidFill>
                      <a:srgbClr val="A7C5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b="1" dirty="0">
                          <a:solidFill>
                            <a:schemeClr val="tx1"/>
                          </a:solidFill>
                        </a:rPr>
                        <a:t>34 832 900 $</a:t>
                      </a:r>
                    </a:p>
                  </a:txBody>
                  <a:tcPr>
                    <a:solidFill>
                      <a:srgbClr val="A7C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353333"/>
                  </a:ext>
                </a:extLst>
              </a:tr>
              <a:tr h="842924">
                <a:tc>
                  <a:txBody>
                    <a:bodyPr/>
                    <a:lstStyle/>
                    <a:p>
                      <a:pPr algn="ctr"/>
                      <a:r>
                        <a:rPr lang="fr-CA" sz="3200" b="1" dirty="0">
                          <a:solidFill>
                            <a:schemeClr val="bg1"/>
                          </a:solidFill>
                        </a:rPr>
                        <a:t>2018</a:t>
                      </a:r>
                    </a:p>
                  </a:txBody>
                  <a:tcPr>
                    <a:solidFill>
                      <a:srgbClr val="5C8A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b="1" dirty="0">
                          <a:solidFill>
                            <a:schemeClr val="tx1"/>
                          </a:solidFill>
                        </a:rPr>
                        <a:t>27 142 200 $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b="1" dirty="0">
                          <a:solidFill>
                            <a:schemeClr val="tx1"/>
                          </a:solidFill>
                        </a:rPr>
                        <a:t>5 994 400 $</a:t>
                      </a:r>
                    </a:p>
                  </a:txBody>
                  <a:tcPr>
                    <a:solidFill>
                      <a:srgbClr val="A7C5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b="1" dirty="0">
                          <a:solidFill>
                            <a:schemeClr val="tx1"/>
                          </a:solidFill>
                        </a:rPr>
                        <a:t>33 136 600 $</a:t>
                      </a:r>
                    </a:p>
                  </a:txBody>
                  <a:tcPr>
                    <a:solidFill>
                      <a:srgbClr val="A7C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884665"/>
                  </a:ext>
                </a:extLst>
              </a:tr>
              <a:tr h="842924">
                <a:tc>
                  <a:txBody>
                    <a:bodyPr/>
                    <a:lstStyle/>
                    <a:p>
                      <a:pPr algn="ctr"/>
                      <a:r>
                        <a:rPr lang="fr-CA" sz="3200" b="1" dirty="0">
                          <a:solidFill>
                            <a:schemeClr val="bg1"/>
                          </a:solidFill>
                        </a:rPr>
                        <a:t>ÉCART</a:t>
                      </a:r>
                    </a:p>
                  </a:txBody>
                  <a:tcPr>
                    <a:solidFill>
                      <a:srgbClr val="5C8A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b="1" dirty="0">
                          <a:solidFill>
                            <a:schemeClr val="tx1"/>
                          </a:solidFill>
                        </a:rPr>
                        <a:t>1 341 000 $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b="1" dirty="0">
                          <a:solidFill>
                            <a:schemeClr val="tx1"/>
                          </a:solidFill>
                        </a:rPr>
                        <a:t>355 300 $</a:t>
                      </a:r>
                    </a:p>
                  </a:txBody>
                  <a:tcPr>
                    <a:solidFill>
                      <a:srgbClr val="A7C5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b="1" dirty="0">
                          <a:solidFill>
                            <a:schemeClr val="tx1"/>
                          </a:solidFill>
                        </a:rPr>
                        <a:t>1 696 300 $</a:t>
                      </a:r>
                    </a:p>
                  </a:txBody>
                  <a:tcPr>
                    <a:solidFill>
                      <a:srgbClr val="A7C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7987349"/>
                  </a:ext>
                </a:extLst>
              </a:tr>
              <a:tr h="842924">
                <a:tc>
                  <a:txBody>
                    <a:bodyPr/>
                    <a:lstStyle/>
                    <a:p>
                      <a:pPr algn="ctr"/>
                      <a:r>
                        <a:rPr lang="fr-CA" sz="3200" b="1" dirty="0">
                          <a:solidFill>
                            <a:schemeClr val="bg1"/>
                          </a:solidFill>
                        </a:rPr>
                        <a:t>%</a:t>
                      </a:r>
                    </a:p>
                  </a:txBody>
                  <a:tcPr>
                    <a:solidFill>
                      <a:srgbClr val="5C8A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b="1" dirty="0">
                          <a:solidFill>
                            <a:schemeClr val="tx1"/>
                          </a:solidFill>
                        </a:rPr>
                        <a:t>4,9 %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b="1" dirty="0">
                          <a:solidFill>
                            <a:schemeClr val="tx1"/>
                          </a:solidFill>
                        </a:rPr>
                        <a:t>5,9 %</a:t>
                      </a:r>
                    </a:p>
                  </a:txBody>
                  <a:tcPr>
                    <a:solidFill>
                      <a:srgbClr val="A7C5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b="1" dirty="0">
                          <a:solidFill>
                            <a:schemeClr val="tx1"/>
                          </a:solidFill>
                        </a:rPr>
                        <a:t>5,1 %</a:t>
                      </a:r>
                    </a:p>
                  </a:txBody>
                  <a:tcPr>
                    <a:solidFill>
                      <a:srgbClr val="A7C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2124803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51F557F0-DB78-4FBA-B08B-FF045834FE66}"/>
              </a:ext>
            </a:extLst>
          </p:cNvPr>
          <p:cNvSpPr txBox="1"/>
          <p:nvPr/>
        </p:nvSpPr>
        <p:spPr>
          <a:xfrm>
            <a:off x="10577973" y="6057900"/>
            <a:ext cx="135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solidFill>
                  <a:schemeClr val="bg1"/>
                </a:solidFill>
              </a:rPr>
              <a:t>BUDGET</a:t>
            </a:r>
          </a:p>
          <a:p>
            <a:pPr algn="ctr"/>
            <a:r>
              <a:rPr lang="fr-CA" dirty="0">
                <a:solidFill>
                  <a:schemeClr val="bg1"/>
                </a:solidFill>
              </a:rPr>
              <a:t>2019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B672064-C607-4FA8-9188-B237ED58F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395" y="5923356"/>
            <a:ext cx="1101012" cy="91541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53DE034-3A00-42A0-935D-75BC4A2F1E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724" y="287533"/>
            <a:ext cx="640329" cy="65211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EBBA74B-CD9E-4127-A2F4-C1BAF82CB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13" y="133453"/>
            <a:ext cx="713538" cy="65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20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8D8B98-46D8-469B-A55A-85887B91E05E}"/>
              </a:ext>
            </a:extLst>
          </p:cNvPr>
          <p:cNvSpPr/>
          <p:nvPr/>
        </p:nvSpPr>
        <p:spPr>
          <a:xfrm>
            <a:off x="10316496" y="0"/>
            <a:ext cx="1875504" cy="6858000"/>
          </a:xfrm>
          <a:prstGeom prst="rect">
            <a:avLst/>
          </a:prstGeom>
          <a:solidFill>
            <a:srgbClr val="5C8A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26F7006-B013-46DA-A798-4CAC05EB206F}"/>
              </a:ext>
            </a:extLst>
          </p:cNvPr>
          <p:cNvSpPr/>
          <p:nvPr/>
        </p:nvSpPr>
        <p:spPr>
          <a:xfrm>
            <a:off x="9215283" y="2362200"/>
            <a:ext cx="2202426" cy="2133600"/>
          </a:xfrm>
          <a:prstGeom prst="ellipse">
            <a:avLst/>
          </a:prstGeom>
          <a:solidFill>
            <a:schemeClr val="bg1"/>
          </a:solidFill>
          <a:ln>
            <a:solidFill>
              <a:srgbClr val="5C8A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B619FC59-FB97-4ED7-A155-20E130152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417" y="2874163"/>
            <a:ext cx="1875503" cy="110967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46EEB7A-4485-484B-B494-E1BCC719E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809" y="2141874"/>
            <a:ext cx="7384868" cy="1941576"/>
          </a:xfrm>
        </p:spPr>
        <p:txBody>
          <a:bodyPr/>
          <a:lstStyle/>
          <a:p>
            <a:r>
              <a:rPr lang="fr-CA" b="1" dirty="0">
                <a:solidFill>
                  <a:srgbClr val="5C8A66"/>
                </a:solidFill>
              </a:rPr>
              <a:t>FAITS SAILLANTS DES REVENUS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47C7F03-EF65-4841-8CBA-310D8EE5D0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7417"/>
            <a:ext cx="3744686" cy="311345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4FF02AD-2783-4730-8C11-85DA01A75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26" y="118002"/>
            <a:ext cx="1987296" cy="202387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E6CD6AB-DBCD-45D1-BD55-6A3F999168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683" y="4495800"/>
            <a:ext cx="2124456" cy="194157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22C6266-4C09-426A-9A26-13C8AC62C2A8}"/>
              </a:ext>
            </a:extLst>
          </p:cNvPr>
          <p:cNvSpPr txBox="1"/>
          <p:nvPr/>
        </p:nvSpPr>
        <p:spPr>
          <a:xfrm>
            <a:off x="10577973" y="6057900"/>
            <a:ext cx="135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solidFill>
                  <a:schemeClr val="bg1"/>
                </a:solidFill>
              </a:rPr>
              <a:t>BUDGET</a:t>
            </a:r>
          </a:p>
          <a:p>
            <a:pPr algn="ctr"/>
            <a:r>
              <a:rPr lang="fr-CA" dirty="0">
                <a:solidFill>
                  <a:schemeClr val="bg1"/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102293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8D8B98-46D8-469B-A55A-85887B91E05E}"/>
              </a:ext>
            </a:extLst>
          </p:cNvPr>
          <p:cNvSpPr/>
          <p:nvPr/>
        </p:nvSpPr>
        <p:spPr>
          <a:xfrm>
            <a:off x="10316496" y="0"/>
            <a:ext cx="1875504" cy="6858000"/>
          </a:xfrm>
          <a:prstGeom prst="rect">
            <a:avLst/>
          </a:prstGeom>
          <a:solidFill>
            <a:srgbClr val="5C8A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26F7006-B013-46DA-A798-4CAC05EB206F}"/>
              </a:ext>
            </a:extLst>
          </p:cNvPr>
          <p:cNvSpPr/>
          <p:nvPr/>
        </p:nvSpPr>
        <p:spPr>
          <a:xfrm>
            <a:off x="9215283" y="2362200"/>
            <a:ext cx="2202426" cy="2133600"/>
          </a:xfrm>
          <a:prstGeom prst="ellipse">
            <a:avLst/>
          </a:prstGeom>
          <a:solidFill>
            <a:schemeClr val="bg1"/>
          </a:solidFill>
          <a:ln>
            <a:solidFill>
              <a:srgbClr val="5C8A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B619FC59-FB97-4ED7-A155-20E130152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417" y="2874163"/>
            <a:ext cx="1875503" cy="110967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46EEB7A-4485-484B-B494-E1BCC719E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70" y="176107"/>
            <a:ext cx="5515947" cy="906214"/>
          </a:xfrm>
        </p:spPr>
        <p:txBody>
          <a:bodyPr/>
          <a:lstStyle/>
          <a:p>
            <a:r>
              <a:rPr lang="fr-CA" b="1" dirty="0">
                <a:solidFill>
                  <a:srgbClr val="5C8A66"/>
                </a:solidFill>
              </a:rPr>
              <a:t>REVENUS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7ACD63D3-ADB7-432F-BABF-2A2815A1AE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148460"/>
              </p:ext>
            </p:extLst>
          </p:nvPr>
        </p:nvGraphicFramePr>
        <p:xfrm>
          <a:off x="310245" y="1026293"/>
          <a:ext cx="8767695" cy="5664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3539">
                  <a:extLst>
                    <a:ext uri="{9D8B030D-6E8A-4147-A177-3AD203B41FA5}">
                      <a16:colId xmlns:a16="http://schemas.microsoft.com/office/drawing/2014/main" val="3559118773"/>
                    </a:ext>
                  </a:extLst>
                </a:gridCol>
                <a:gridCol w="1753539">
                  <a:extLst>
                    <a:ext uri="{9D8B030D-6E8A-4147-A177-3AD203B41FA5}">
                      <a16:colId xmlns:a16="http://schemas.microsoft.com/office/drawing/2014/main" val="3363106547"/>
                    </a:ext>
                  </a:extLst>
                </a:gridCol>
                <a:gridCol w="1753539">
                  <a:extLst>
                    <a:ext uri="{9D8B030D-6E8A-4147-A177-3AD203B41FA5}">
                      <a16:colId xmlns:a16="http://schemas.microsoft.com/office/drawing/2014/main" val="3998457912"/>
                    </a:ext>
                  </a:extLst>
                </a:gridCol>
                <a:gridCol w="1753539">
                  <a:extLst>
                    <a:ext uri="{9D8B030D-6E8A-4147-A177-3AD203B41FA5}">
                      <a16:colId xmlns:a16="http://schemas.microsoft.com/office/drawing/2014/main" val="1308258689"/>
                    </a:ext>
                  </a:extLst>
                </a:gridCol>
                <a:gridCol w="1753539">
                  <a:extLst>
                    <a:ext uri="{9D8B030D-6E8A-4147-A177-3AD203B41FA5}">
                      <a16:colId xmlns:a16="http://schemas.microsoft.com/office/drawing/2014/main" val="2381873832"/>
                    </a:ext>
                  </a:extLst>
                </a:gridCol>
              </a:tblGrid>
              <a:tr h="399919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>
                    <a:solidFill>
                      <a:srgbClr val="F166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2019</a:t>
                      </a:r>
                    </a:p>
                  </a:txBody>
                  <a:tcPr>
                    <a:solidFill>
                      <a:srgbClr val="F166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2018</a:t>
                      </a:r>
                    </a:p>
                  </a:txBody>
                  <a:tcPr>
                    <a:solidFill>
                      <a:srgbClr val="F166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Écart ($)</a:t>
                      </a:r>
                    </a:p>
                  </a:txBody>
                  <a:tcPr>
                    <a:solidFill>
                      <a:srgbClr val="F166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Écart (%)</a:t>
                      </a:r>
                    </a:p>
                  </a:txBody>
                  <a:tcPr>
                    <a:solidFill>
                      <a:srgbClr val="F166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2665608"/>
                  </a:ext>
                </a:extLst>
              </a:tr>
              <a:tr h="404981">
                <a:tc>
                  <a:txBody>
                    <a:bodyPr/>
                    <a:lstStyle/>
                    <a:p>
                      <a:r>
                        <a:rPr lang="fr-CA" dirty="0"/>
                        <a:t>Taxes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18 436 400 $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17 721 200 $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715 200 $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4 %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71054564"/>
                  </a:ext>
                </a:extLst>
              </a:tr>
              <a:tr h="585518">
                <a:tc>
                  <a:txBody>
                    <a:bodyPr/>
                    <a:lstStyle/>
                    <a:p>
                      <a:r>
                        <a:rPr lang="fr-CA" dirty="0"/>
                        <a:t>Tenant lieu de taxes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791 900 $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790 100 $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1800 $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0,2 $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51009488"/>
                  </a:ext>
                </a:extLst>
              </a:tr>
              <a:tr h="404981">
                <a:tc>
                  <a:txBody>
                    <a:bodyPr/>
                    <a:lstStyle/>
                    <a:p>
                      <a:r>
                        <a:rPr lang="fr-CA" dirty="0"/>
                        <a:t>Transferts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1 999 100 $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1 573 600 $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425 500 $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27 %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84967718"/>
                  </a:ext>
                </a:extLst>
              </a:tr>
              <a:tr h="8364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Autres revenus de sources locales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1 122 500 $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1 150 700 $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(28 200$)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(2,5 %)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15354800"/>
                  </a:ext>
                </a:extLst>
              </a:tr>
              <a:tr h="585518">
                <a:tc>
                  <a:txBody>
                    <a:bodyPr/>
                    <a:lstStyle/>
                    <a:p>
                      <a:r>
                        <a:rPr lang="fr-CA" dirty="0"/>
                        <a:t>Imposition de droits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769 100 $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778 100 $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(9000 $)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(1,2 %)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44494125"/>
                  </a:ext>
                </a:extLst>
              </a:tr>
              <a:tr h="593305">
                <a:tc>
                  <a:txBody>
                    <a:bodyPr/>
                    <a:lstStyle/>
                    <a:p>
                      <a:r>
                        <a:rPr lang="fr-CA" dirty="0"/>
                        <a:t>Amendes et pénalités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130 300 $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130 400 $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(100 $)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(0,01 %)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68039436"/>
                  </a:ext>
                </a:extLst>
              </a:tr>
              <a:tr h="404981">
                <a:tc>
                  <a:txBody>
                    <a:bodyPr/>
                    <a:lstStyle/>
                    <a:p>
                      <a:r>
                        <a:rPr lang="fr-CA" dirty="0"/>
                        <a:t>Intérêts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306 700 $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271 300 $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35 400 $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13 %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54347869"/>
                  </a:ext>
                </a:extLst>
              </a:tr>
              <a:tr h="404981">
                <a:tc>
                  <a:txBody>
                    <a:bodyPr/>
                    <a:lstStyle/>
                    <a:p>
                      <a:r>
                        <a:rPr lang="fr-CA" dirty="0"/>
                        <a:t>Autres revenus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2600 $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2600 $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0 $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0 %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41453169"/>
                  </a:ext>
                </a:extLst>
              </a:tr>
              <a:tr h="404981">
                <a:tc>
                  <a:txBody>
                    <a:bodyPr/>
                    <a:lstStyle/>
                    <a:p>
                      <a:r>
                        <a:rPr lang="fr-CA" dirty="0"/>
                        <a:t>Affectations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4 924 600 $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4 724 200 $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200 400 $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4,2 %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1666C">
                            <a:tint val="66000"/>
                            <a:satMod val="160000"/>
                          </a:srgbClr>
                        </a:gs>
                        <a:gs pos="50000">
                          <a:srgbClr val="F1666C">
                            <a:tint val="44500"/>
                            <a:satMod val="160000"/>
                          </a:srgbClr>
                        </a:gs>
                        <a:gs pos="100000">
                          <a:srgbClr val="F1666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72593389"/>
                  </a:ext>
                </a:extLst>
              </a:tr>
              <a:tr h="404981">
                <a:tc>
                  <a:txBody>
                    <a:bodyPr/>
                    <a:lstStyle/>
                    <a:p>
                      <a:pPr algn="r"/>
                      <a:r>
                        <a:rPr lang="fr-CA" dirty="0"/>
                        <a:t>TOTAL</a:t>
                      </a:r>
                    </a:p>
                  </a:txBody>
                  <a:tcPr>
                    <a:solidFill>
                      <a:srgbClr val="F166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28 483 200 $</a:t>
                      </a:r>
                    </a:p>
                  </a:txBody>
                  <a:tcPr>
                    <a:solidFill>
                      <a:srgbClr val="F166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27 142 200 $</a:t>
                      </a:r>
                    </a:p>
                  </a:txBody>
                  <a:tcPr>
                    <a:solidFill>
                      <a:srgbClr val="F166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1 341 000 $</a:t>
                      </a:r>
                    </a:p>
                  </a:txBody>
                  <a:tcPr>
                    <a:solidFill>
                      <a:srgbClr val="F166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4,9 %</a:t>
                      </a:r>
                    </a:p>
                  </a:txBody>
                  <a:tcPr>
                    <a:solidFill>
                      <a:srgbClr val="F166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092619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579F402D-09B4-4AD3-99D1-7BC15DC81A9C}"/>
              </a:ext>
            </a:extLst>
          </p:cNvPr>
          <p:cNvSpPr txBox="1"/>
          <p:nvPr/>
        </p:nvSpPr>
        <p:spPr>
          <a:xfrm>
            <a:off x="10577973" y="6057900"/>
            <a:ext cx="135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solidFill>
                  <a:schemeClr val="bg1"/>
                </a:solidFill>
              </a:rPr>
              <a:t>BUDGET</a:t>
            </a:r>
          </a:p>
          <a:p>
            <a:pPr algn="ctr"/>
            <a:r>
              <a:rPr lang="fr-CA" dirty="0">
                <a:solidFill>
                  <a:schemeClr val="bg1"/>
                </a:solidFill>
              </a:rPr>
              <a:t>2019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7B433AB-F20A-4BD1-A418-57D2AB9C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819" y="167262"/>
            <a:ext cx="640329" cy="65211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C9DDE12-458C-4087-9F7E-1035355F0F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792" y="5274620"/>
            <a:ext cx="713538" cy="65211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BAF6704-FEBD-4948-B4A4-DE6F77173C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283" y="677166"/>
            <a:ext cx="1089942" cy="90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50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8D8B98-46D8-469B-A55A-85887B91E05E}"/>
              </a:ext>
            </a:extLst>
          </p:cNvPr>
          <p:cNvSpPr/>
          <p:nvPr/>
        </p:nvSpPr>
        <p:spPr>
          <a:xfrm>
            <a:off x="10316496" y="0"/>
            <a:ext cx="1875504" cy="6858000"/>
          </a:xfrm>
          <a:prstGeom prst="rect">
            <a:avLst/>
          </a:prstGeom>
          <a:solidFill>
            <a:srgbClr val="5C8A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26F7006-B013-46DA-A798-4CAC05EB206F}"/>
              </a:ext>
            </a:extLst>
          </p:cNvPr>
          <p:cNvSpPr/>
          <p:nvPr/>
        </p:nvSpPr>
        <p:spPr>
          <a:xfrm>
            <a:off x="9215283" y="2362200"/>
            <a:ext cx="2202426" cy="2133600"/>
          </a:xfrm>
          <a:prstGeom prst="ellipse">
            <a:avLst/>
          </a:prstGeom>
          <a:solidFill>
            <a:schemeClr val="bg1"/>
          </a:solidFill>
          <a:ln>
            <a:solidFill>
              <a:srgbClr val="5C8A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B619FC59-FB97-4ED7-A155-20E130152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417" y="2874163"/>
            <a:ext cx="1875503" cy="110967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46EEB7A-4485-484B-B494-E1BCC719E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15947" cy="909377"/>
          </a:xfrm>
        </p:spPr>
        <p:txBody>
          <a:bodyPr/>
          <a:lstStyle/>
          <a:p>
            <a:r>
              <a:rPr lang="fr-CA" b="1" dirty="0">
                <a:solidFill>
                  <a:srgbClr val="5C8A66"/>
                </a:solidFill>
              </a:rPr>
              <a:t>REVENUS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BBC8A8F3-4C0D-4408-912F-25CDF1E5EE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8907763"/>
              </p:ext>
            </p:extLst>
          </p:nvPr>
        </p:nvGraphicFramePr>
        <p:xfrm>
          <a:off x="363794" y="1274502"/>
          <a:ext cx="8851489" cy="5431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06BAE220-D6F6-4A16-A9A2-BCC3DD8F2E2F}"/>
              </a:ext>
            </a:extLst>
          </p:cNvPr>
          <p:cNvSpPr txBox="1"/>
          <p:nvPr/>
        </p:nvSpPr>
        <p:spPr>
          <a:xfrm>
            <a:off x="10577973" y="6057900"/>
            <a:ext cx="135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solidFill>
                  <a:schemeClr val="bg1"/>
                </a:solidFill>
              </a:rPr>
              <a:t>BUDGET</a:t>
            </a:r>
          </a:p>
          <a:p>
            <a:pPr algn="ctr"/>
            <a:r>
              <a:rPr lang="fr-CA" dirty="0">
                <a:solidFill>
                  <a:schemeClr val="bg1"/>
                </a:solidFill>
              </a:rPr>
              <a:t>2019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AC3B0B7-1CF6-45D9-9625-D612024F7B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10" y="299770"/>
            <a:ext cx="1262980" cy="105008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EBA6050-A3B0-4044-B5DC-AECC976ECD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75" y="167700"/>
            <a:ext cx="640329" cy="65211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280D008-274B-4703-8B8A-6F3C10CAF6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94" y="6052116"/>
            <a:ext cx="713538" cy="65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64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8D8B98-46D8-469B-A55A-85887B91E05E}"/>
              </a:ext>
            </a:extLst>
          </p:cNvPr>
          <p:cNvSpPr/>
          <p:nvPr/>
        </p:nvSpPr>
        <p:spPr>
          <a:xfrm>
            <a:off x="10316496" y="0"/>
            <a:ext cx="1875504" cy="6858000"/>
          </a:xfrm>
          <a:prstGeom prst="rect">
            <a:avLst/>
          </a:prstGeom>
          <a:solidFill>
            <a:srgbClr val="5C8A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26F7006-B013-46DA-A798-4CAC05EB206F}"/>
              </a:ext>
            </a:extLst>
          </p:cNvPr>
          <p:cNvSpPr/>
          <p:nvPr/>
        </p:nvSpPr>
        <p:spPr>
          <a:xfrm>
            <a:off x="9215283" y="2362200"/>
            <a:ext cx="2202426" cy="2133600"/>
          </a:xfrm>
          <a:prstGeom prst="ellipse">
            <a:avLst/>
          </a:prstGeom>
          <a:solidFill>
            <a:schemeClr val="bg1"/>
          </a:solidFill>
          <a:ln>
            <a:solidFill>
              <a:srgbClr val="5C8A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B619FC59-FB97-4ED7-A155-20E130152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417" y="2874163"/>
            <a:ext cx="1875503" cy="110967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46EEB7A-4485-484B-B494-E1BCC719E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809" y="2141874"/>
            <a:ext cx="7384868" cy="1941576"/>
          </a:xfrm>
        </p:spPr>
        <p:txBody>
          <a:bodyPr/>
          <a:lstStyle/>
          <a:p>
            <a:r>
              <a:rPr lang="fr-CA" b="1" dirty="0">
                <a:solidFill>
                  <a:srgbClr val="5C8A66"/>
                </a:solidFill>
              </a:rPr>
              <a:t>FAITS SAILLANTS DES DÉPENSES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47C7F03-EF65-4841-8CBA-310D8EE5D0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7417"/>
            <a:ext cx="3744686" cy="311345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4FF02AD-2783-4730-8C11-85DA01A75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26" y="118002"/>
            <a:ext cx="1987296" cy="202387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E6CD6AB-DBCD-45D1-BD55-6A3F999168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683" y="4495800"/>
            <a:ext cx="2124456" cy="194157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934835E-86D5-4F5E-85B8-337D86D763A7}"/>
              </a:ext>
            </a:extLst>
          </p:cNvPr>
          <p:cNvSpPr txBox="1"/>
          <p:nvPr/>
        </p:nvSpPr>
        <p:spPr>
          <a:xfrm>
            <a:off x="10577973" y="6057900"/>
            <a:ext cx="135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solidFill>
                  <a:schemeClr val="bg1"/>
                </a:solidFill>
              </a:rPr>
              <a:t>BUDGET</a:t>
            </a:r>
          </a:p>
          <a:p>
            <a:pPr algn="ctr"/>
            <a:r>
              <a:rPr lang="fr-CA" dirty="0">
                <a:solidFill>
                  <a:schemeClr val="bg1"/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178128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8D8B98-46D8-469B-A55A-85887B91E05E}"/>
              </a:ext>
            </a:extLst>
          </p:cNvPr>
          <p:cNvSpPr/>
          <p:nvPr/>
        </p:nvSpPr>
        <p:spPr>
          <a:xfrm>
            <a:off x="10316496" y="0"/>
            <a:ext cx="1875504" cy="6858000"/>
          </a:xfrm>
          <a:prstGeom prst="rect">
            <a:avLst/>
          </a:prstGeom>
          <a:solidFill>
            <a:srgbClr val="5C8A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26F7006-B013-46DA-A798-4CAC05EB206F}"/>
              </a:ext>
            </a:extLst>
          </p:cNvPr>
          <p:cNvSpPr/>
          <p:nvPr/>
        </p:nvSpPr>
        <p:spPr>
          <a:xfrm>
            <a:off x="9215283" y="2362200"/>
            <a:ext cx="2202426" cy="2133600"/>
          </a:xfrm>
          <a:prstGeom prst="ellipse">
            <a:avLst/>
          </a:prstGeom>
          <a:solidFill>
            <a:schemeClr val="bg1"/>
          </a:solidFill>
          <a:ln>
            <a:solidFill>
              <a:srgbClr val="5C8A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B619FC59-FB97-4ED7-A155-20E130152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417" y="2874163"/>
            <a:ext cx="1875503" cy="110967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46EEB7A-4485-484B-B494-E1BCC719E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053" y="152981"/>
            <a:ext cx="5515947" cy="1088276"/>
          </a:xfrm>
        </p:spPr>
        <p:txBody>
          <a:bodyPr/>
          <a:lstStyle/>
          <a:p>
            <a:r>
              <a:rPr lang="fr-CA" b="1" dirty="0">
                <a:solidFill>
                  <a:srgbClr val="5C8A66"/>
                </a:solidFill>
              </a:rPr>
              <a:t>DÉPENSES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184562B4-C640-4CA0-B7E4-A47CD6AE4C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7207044"/>
              </p:ext>
            </p:extLst>
          </p:nvPr>
        </p:nvGraphicFramePr>
        <p:xfrm>
          <a:off x="141890" y="979714"/>
          <a:ext cx="8916085" cy="5704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9144">
                  <a:extLst>
                    <a:ext uri="{9D8B030D-6E8A-4147-A177-3AD203B41FA5}">
                      <a16:colId xmlns:a16="http://schemas.microsoft.com/office/drawing/2014/main" val="3559118773"/>
                    </a:ext>
                  </a:extLst>
                </a:gridCol>
                <a:gridCol w="1517355">
                  <a:extLst>
                    <a:ext uri="{9D8B030D-6E8A-4147-A177-3AD203B41FA5}">
                      <a16:colId xmlns:a16="http://schemas.microsoft.com/office/drawing/2014/main" val="2246965347"/>
                    </a:ext>
                  </a:extLst>
                </a:gridCol>
                <a:gridCol w="1517355">
                  <a:extLst>
                    <a:ext uri="{9D8B030D-6E8A-4147-A177-3AD203B41FA5}">
                      <a16:colId xmlns:a16="http://schemas.microsoft.com/office/drawing/2014/main" val="3998457912"/>
                    </a:ext>
                  </a:extLst>
                </a:gridCol>
                <a:gridCol w="1443387">
                  <a:extLst>
                    <a:ext uri="{9D8B030D-6E8A-4147-A177-3AD203B41FA5}">
                      <a16:colId xmlns:a16="http://schemas.microsoft.com/office/drawing/2014/main" val="1308258689"/>
                    </a:ext>
                  </a:extLst>
                </a:gridCol>
                <a:gridCol w="1168844">
                  <a:extLst>
                    <a:ext uri="{9D8B030D-6E8A-4147-A177-3AD203B41FA5}">
                      <a16:colId xmlns:a16="http://schemas.microsoft.com/office/drawing/2014/main" val="2493674644"/>
                    </a:ext>
                  </a:extLst>
                </a:gridCol>
              </a:tblGrid>
              <a:tr h="374095">
                <a:tc>
                  <a:txBody>
                    <a:bodyPr/>
                    <a:lstStyle/>
                    <a:p>
                      <a:pPr algn="l"/>
                      <a:endParaRPr lang="fr-CA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2019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2018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Écart ($)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Écart (%)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2665608"/>
                  </a:ext>
                </a:extLst>
              </a:tr>
              <a:tr h="385953">
                <a:tc>
                  <a:txBody>
                    <a:bodyPr/>
                    <a:lstStyle/>
                    <a:p>
                      <a:pPr algn="l"/>
                      <a:r>
                        <a:rPr lang="fr-CA" sz="1800" b="1" dirty="0">
                          <a:solidFill>
                            <a:schemeClr val="tx1"/>
                          </a:solidFill>
                        </a:rPr>
                        <a:t>Administration générale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2 807 700 $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2 651 500 $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156 200 $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5,9 %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054564"/>
                  </a:ext>
                </a:extLst>
              </a:tr>
              <a:tr h="374095">
                <a:tc>
                  <a:txBody>
                    <a:bodyPr/>
                    <a:lstStyle/>
                    <a:p>
                      <a:pPr algn="l"/>
                      <a:r>
                        <a:rPr lang="fr-CA" sz="1800" b="1" dirty="0">
                          <a:solidFill>
                            <a:schemeClr val="tx1"/>
                          </a:solidFill>
                        </a:rPr>
                        <a:t>Sécurité publique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2 415 100 $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2 262 000 $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153 100 $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6,8 %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009488"/>
                  </a:ext>
                </a:extLst>
              </a:tr>
              <a:tr h="374095">
                <a:tc>
                  <a:txBody>
                    <a:bodyPr/>
                    <a:lstStyle/>
                    <a:p>
                      <a:pPr algn="l"/>
                      <a:r>
                        <a:rPr lang="fr-CA" sz="1800" b="1" dirty="0">
                          <a:solidFill>
                            <a:schemeClr val="tx1"/>
                          </a:solidFill>
                        </a:rPr>
                        <a:t>Transport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7 701 000 $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7 367 500 $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333 500 $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4,5 %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494125"/>
                  </a:ext>
                </a:extLst>
              </a:tr>
              <a:tr h="449192">
                <a:tc>
                  <a:txBody>
                    <a:bodyPr/>
                    <a:lstStyle/>
                    <a:p>
                      <a:pPr algn="l"/>
                      <a:r>
                        <a:rPr lang="fr-CA" sz="1800" b="1" dirty="0">
                          <a:solidFill>
                            <a:schemeClr val="tx1"/>
                          </a:solidFill>
                        </a:rPr>
                        <a:t>Hygiène du milieu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7 555 600 $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7 201 000 $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354 600 $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4,9 %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593389"/>
                  </a:ext>
                </a:extLst>
              </a:tr>
              <a:tr h="449192">
                <a:tc>
                  <a:txBody>
                    <a:bodyPr/>
                    <a:lstStyle/>
                    <a:p>
                      <a:pPr algn="l"/>
                      <a:r>
                        <a:rPr lang="fr-CA" sz="1800" b="1" dirty="0">
                          <a:solidFill>
                            <a:schemeClr val="tx1"/>
                          </a:solidFill>
                        </a:rPr>
                        <a:t>Santé et bien-être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112 600 $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89 100 $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23 500 $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26,4 %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635864"/>
                  </a:ext>
                </a:extLst>
              </a:tr>
              <a:tr h="935238">
                <a:tc>
                  <a:txBody>
                    <a:bodyPr/>
                    <a:lstStyle/>
                    <a:p>
                      <a:pPr algn="l"/>
                      <a:r>
                        <a:rPr lang="fr-CA" sz="1800" b="1" dirty="0">
                          <a:solidFill>
                            <a:schemeClr val="tx1"/>
                          </a:solidFill>
                        </a:rPr>
                        <a:t>Aménagement, urbanisme, développement économique et environnement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1 700 400 $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1 533 900 $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166 500 $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10,9 %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05464"/>
                  </a:ext>
                </a:extLst>
              </a:tr>
              <a:tr h="385953">
                <a:tc>
                  <a:txBody>
                    <a:bodyPr/>
                    <a:lstStyle/>
                    <a:p>
                      <a:pPr algn="l"/>
                      <a:r>
                        <a:rPr lang="fr-CA" sz="1800" b="1" dirty="0">
                          <a:solidFill>
                            <a:schemeClr val="tx1"/>
                          </a:solidFill>
                        </a:rPr>
                        <a:t>Loisirs et culture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1 273 900 $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1 159 900 $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114 000 $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9, 8%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996241"/>
                  </a:ext>
                </a:extLst>
              </a:tr>
              <a:tr h="415358">
                <a:tc>
                  <a:txBody>
                    <a:bodyPr/>
                    <a:lstStyle/>
                    <a:p>
                      <a:pPr algn="l"/>
                      <a:r>
                        <a:rPr lang="fr-CA" sz="1800" b="1" dirty="0">
                          <a:solidFill>
                            <a:schemeClr val="tx1"/>
                          </a:solidFill>
                        </a:rPr>
                        <a:t>Frais de financement (intérêts)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922 000 $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991 200 $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(69 200 $)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(7,5 %)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496574"/>
                  </a:ext>
                </a:extLst>
              </a:tr>
              <a:tr h="415358">
                <a:tc>
                  <a:txBody>
                    <a:bodyPr/>
                    <a:lstStyle/>
                    <a:p>
                      <a:pPr algn="l"/>
                      <a:r>
                        <a:rPr lang="fr-CA" sz="1800" b="1" dirty="0">
                          <a:solidFill>
                            <a:schemeClr val="tx1"/>
                          </a:solidFill>
                        </a:rPr>
                        <a:t>Financement (capital)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3 385 800 $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3 255 700 $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130 100 $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4 %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395371"/>
                  </a:ext>
                </a:extLst>
              </a:tr>
              <a:tr h="385953">
                <a:tc>
                  <a:txBody>
                    <a:bodyPr/>
                    <a:lstStyle/>
                    <a:p>
                      <a:pPr algn="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TOTAL avant affectations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27 874 100 $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26 511 800$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1 362 311 $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5,1 %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5053186"/>
                  </a:ext>
                </a:extLst>
              </a:tr>
              <a:tr h="385953">
                <a:tc>
                  <a:txBody>
                    <a:bodyPr/>
                    <a:lstStyle/>
                    <a:p>
                      <a:pPr algn="l"/>
                      <a:r>
                        <a:rPr lang="fr-CA" sz="1800" b="1" dirty="0">
                          <a:solidFill>
                            <a:schemeClr val="tx1"/>
                          </a:solidFill>
                        </a:rPr>
                        <a:t>Affectations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tx1"/>
                          </a:solidFill>
                        </a:rPr>
                        <a:t>609 100 $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tx1"/>
                          </a:solidFill>
                        </a:rPr>
                        <a:t>630 400 $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tx1"/>
                          </a:solidFill>
                        </a:rPr>
                        <a:t>(21 300 $)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tx1"/>
                          </a:solidFill>
                        </a:rPr>
                        <a:t>(3,5 %)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611415"/>
                  </a:ext>
                </a:extLst>
              </a:tr>
              <a:tr h="374095">
                <a:tc>
                  <a:txBody>
                    <a:bodyPr/>
                    <a:lstStyle/>
                    <a:p>
                      <a:pPr algn="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TOTAL après affectations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28 483 200 $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27 142 200 $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1 341 000 $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dirty="0">
                          <a:solidFill>
                            <a:schemeClr val="bg1"/>
                          </a:solidFill>
                        </a:rPr>
                        <a:t>4,9 %</a:t>
                      </a:r>
                    </a:p>
                  </a:txBody>
                  <a:tcPr>
                    <a:solidFill>
                      <a:srgbClr val="6EC7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092619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FA192EA4-2D51-4BCA-96E9-1C7431F3B38E}"/>
              </a:ext>
            </a:extLst>
          </p:cNvPr>
          <p:cNvSpPr txBox="1"/>
          <p:nvPr/>
        </p:nvSpPr>
        <p:spPr>
          <a:xfrm>
            <a:off x="10577973" y="6057900"/>
            <a:ext cx="135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solidFill>
                  <a:schemeClr val="bg1"/>
                </a:solidFill>
              </a:rPr>
              <a:t>BUDGET</a:t>
            </a:r>
          </a:p>
          <a:p>
            <a:pPr algn="ctr"/>
            <a:r>
              <a:rPr lang="fr-CA" dirty="0">
                <a:solidFill>
                  <a:schemeClr val="bg1"/>
                </a:solidFill>
              </a:rPr>
              <a:t>2019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AB6C175-C4E3-452B-9588-80DD3C162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830" y="5768829"/>
            <a:ext cx="1101012" cy="91541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2E74F39-E2D2-435C-8AF8-EA0B225EA2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398" y="173753"/>
            <a:ext cx="640329" cy="65211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8D0F35D-9F75-4BB9-A2EF-49210B90B0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629" y="454702"/>
            <a:ext cx="713538" cy="65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5203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2230</TotalTime>
  <Words>979</Words>
  <Application>Microsoft Office PowerPoint</Application>
  <PresentationFormat>Grand écran</PresentationFormat>
  <Paragraphs>320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Thème Office</vt:lpstr>
      <vt:lpstr>BUDGET 2019</vt:lpstr>
      <vt:lpstr>OBJECTIFS 2019</vt:lpstr>
      <vt:lpstr>Budget équilibré de…</vt:lpstr>
      <vt:lpstr>BUDGET - VUE D’ENSEMBLE</vt:lpstr>
      <vt:lpstr>FAITS SAILLANTS DES REVENUS</vt:lpstr>
      <vt:lpstr>REVENUS</vt:lpstr>
      <vt:lpstr>REVENUS</vt:lpstr>
      <vt:lpstr>FAITS SAILLANTS DES DÉPENSES</vt:lpstr>
      <vt:lpstr>DÉPENSES</vt:lpstr>
      <vt:lpstr>COMMENT EST INVESTI VOTRE ARGENT?</vt:lpstr>
      <vt:lpstr>ADMINISTRATION GÉNÉRALE</vt:lpstr>
      <vt:lpstr>TRAVAUX PUBLICS et hygiène du milieu</vt:lpstr>
      <vt:lpstr>AMÉNAGEMENT, urbanisme, DÉVELOPPEMENT ÉCONOMIQUE ET ENVIRONNEMENT</vt:lpstr>
      <vt:lpstr>Loisirs et culture</vt:lpstr>
      <vt:lpstr>SERVICES PARTAGÉS</vt:lpstr>
      <vt:lpstr>SERVICES</vt:lpstr>
      <vt:lpstr>VARIATION DU COMPTE DE TAXE MOYEN</vt:lpstr>
      <vt:lpstr>PROGRAMME TRIENNAL D’IMMOBILISATIONS (PTI)</vt:lpstr>
      <vt:lpstr>remerciements</vt:lpstr>
      <vt:lpstr>Période de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BUDGET 2019</dc:title>
  <dc:creator>Sonia Goulet</dc:creator>
  <cp:lastModifiedBy>Sonia Goulet</cp:lastModifiedBy>
  <cp:revision>60</cp:revision>
  <cp:lastPrinted>2019-01-18T16:39:08Z</cp:lastPrinted>
  <dcterms:created xsi:type="dcterms:W3CDTF">2019-01-07T20:35:47Z</dcterms:created>
  <dcterms:modified xsi:type="dcterms:W3CDTF">2019-01-21T20:25:34Z</dcterms:modified>
</cp:coreProperties>
</file>